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9"/>
  </p:notesMasterIdLst>
  <p:handoutMasterIdLst>
    <p:handoutMasterId r:id="rId30"/>
  </p:handoutMasterIdLst>
  <p:sldIdLst>
    <p:sldId id="283" r:id="rId2"/>
    <p:sldId id="256" r:id="rId3"/>
    <p:sldId id="289" r:id="rId4"/>
    <p:sldId id="329" r:id="rId5"/>
    <p:sldId id="338" r:id="rId6"/>
    <p:sldId id="257" r:id="rId7"/>
    <p:sldId id="261" r:id="rId8"/>
    <p:sldId id="301" r:id="rId9"/>
    <p:sldId id="302" r:id="rId10"/>
    <p:sldId id="335" r:id="rId11"/>
    <p:sldId id="303" r:id="rId12"/>
    <p:sldId id="277" r:id="rId13"/>
    <p:sldId id="336" r:id="rId14"/>
    <p:sldId id="311" r:id="rId15"/>
    <p:sldId id="320" r:id="rId16"/>
    <p:sldId id="337" r:id="rId17"/>
    <p:sldId id="315" r:id="rId18"/>
    <p:sldId id="330" r:id="rId19"/>
    <p:sldId id="324" r:id="rId20"/>
    <p:sldId id="323" r:id="rId21"/>
    <p:sldId id="326" r:id="rId22"/>
    <p:sldId id="334" r:id="rId23"/>
    <p:sldId id="327" r:id="rId24"/>
    <p:sldId id="341" r:id="rId25"/>
    <p:sldId id="339" r:id="rId26"/>
    <p:sldId id="342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9C48"/>
    <a:srgbClr val="105420"/>
    <a:srgbClr val="004D86"/>
    <a:srgbClr val="FA8238"/>
    <a:srgbClr val="DA04C1"/>
    <a:srgbClr val="A50021"/>
    <a:srgbClr val="41631B"/>
    <a:srgbClr val="607E6A"/>
    <a:srgbClr val="961E8D"/>
    <a:srgbClr val="FEF7E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6" autoAdjust="0"/>
    <p:restoredTop sz="90522" autoAdjust="0"/>
  </p:normalViewPr>
  <p:slideViewPr>
    <p:cSldViewPr>
      <p:cViewPr>
        <p:scale>
          <a:sx n="90" d="100"/>
          <a:sy n="90" d="100"/>
        </p:scale>
        <p:origin x="-720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1784845973200712"/>
          <c:y val="3.9845672588502051E-2"/>
          <c:w val="0.66573619537948125"/>
          <c:h val="0.78615684356165616"/>
        </c:manualLayout>
      </c:layout>
      <c:scatterChart>
        <c:scatterStyle val="lineMarker"/>
        <c:ser>
          <c:idx val="0"/>
          <c:order val="0"/>
          <c:tx>
            <c:v>Аскиз, 1600 ч-1</c:v>
          </c:tx>
          <c:spPr>
            <a:ln w="28575">
              <a:noFill/>
            </a:ln>
          </c:spPr>
          <c:marker>
            <c:symbol val="diamond"/>
            <c:size val="13"/>
            <c:spPr>
              <a:solidFill>
                <a:srgbClr val="149C48"/>
              </a:solidFill>
            </c:spPr>
          </c:marker>
          <c:trendline>
            <c:spPr>
              <a:ln w="25400">
                <a:solidFill>
                  <a:srgbClr val="105420"/>
                </a:solidFill>
              </a:ln>
            </c:spPr>
            <c:trendlineType val="linear"/>
            <c:forward val="5"/>
            <c:backward val="5"/>
          </c:trendline>
          <c:xVal>
            <c:numRef>
              <c:f>График!$B$34:$B$39</c:f>
              <c:numCache>
                <c:formatCode>General</c:formatCode>
                <c:ptCount val="6"/>
                <c:pt idx="0">
                  <c:v>22</c:v>
                </c:pt>
                <c:pt idx="1">
                  <c:v>33</c:v>
                </c:pt>
                <c:pt idx="2">
                  <c:v>39</c:v>
                </c:pt>
                <c:pt idx="3">
                  <c:v>51</c:v>
                </c:pt>
                <c:pt idx="4">
                  <c:v>55</c:v>
                </c:pt>
                <c:pt idx="5">
                  <c:v>68</c:v>
                </c:pt>
              </c:numCache>
            </c:numRef>
          </c:xVal>
          <c:yVal>
            <c:numRef>
              <c:f>График!$C$34:$C$39</c:f>
              <c:numCache>
                <c:formatCode>General</c:formatCode>
                <c:ptCount val="6"/>
                <c:pt idx="0">
                  <c:v>96.7</c:v>
                </c:pt>
                <c:pt idx="1">
                  <c:v>95.8</c:v>
                </c:pt>
                <c:pt idx="2">
                  <c:v>95.3</c:v>
                </c:pt>
                <c:pt idx="3">
                  <c:v>95.4</c:v>
                </c:pt>
                <c:pt idx="4">
                  <c:v>95.2</c:v>
                </c:pt>
                <c:pt idx="5">
                  <c:v>95.2</c:v>
                </c:pt>
              </c:numCache>
            </c:numRef>
          </c:yVal>
        </c:ser>
        <c:ser>
          <c:idx val="1"/>
          <c:order val="1"/>
          <c:tx>
            <c:v>Порож, 900 ч-1</c:v>
          </c:tx>
          <c:spPr>
            <a:ln w="28575">
              <a:noFill/>
            </a:ln>
          </c:spPr>
          <c:marker>
            <c:symbol val="square"/>
            <c:size val="10"/>
            <c:spPr>
              <a:solidFill>
                <a:srgbClr val="FF0000"/>
              </a:solidFill>
            </c:spPr>
          </c:marker>
          <c:trendline>
            <c:spPr>
              <a:ln w="25400">
                <a:solidFill>
                  <a:srgbClr val="C00000"/>
                </a:solidFill>
              </a:ln>
            </c:spPr>
            <c:trendlineType val="linear"/>
          </c:trendline>
          <c:xVal>
            <c:numRef>
              <c:f>График!$F$33:$F$42</c:f>
              <c:numCache>
                <c:formatCode>General</c:formatCode>
                <c:ptCount val="10"/>
                <c:pt idx="0">
                  <c:v>5</c:v>
                </c:pt>
                <c:pt idx="1">
                  <c:v>12</c:v>
                </c:pt>
                <c:pt idx="2">
                  <c:v>20</c:v>
                </c:pt>
                <c:pt idx="3">
                  <c:v>27</c:v>
                </c:pt>
                <c:pt idx="4">
                  <c:v>34</c:v>
                </c:pt>
                <c:pt idx="5">
                  <c:v>40</c:v>
                </c:pt>
                <c:pt idx="6">
                  <c:v>47</c:v>
                </c:pt>
                <c:pt idx="7">
                  <c:v>54</c:v>
                </c:pt>
                <c:pt idx="8">
                  <c:v>62</c:v>
                </c:pt>
                <c:pt idx="9">
                  <c:v>75</c:v>
                </c:pt>
              </c:numCache>
            </c:numRef>
          </c:xVal>
          <c:yVal>
            <c:numRef>
              <c:f>График!$G$33:$G$42</c:f>
              <c:numCache>
                <c:formatCode>General</c:formatCode>
                <c:ptCount val="10"/>
                <c:pt idx="0">
                  <c:v>99.5</c:v>
                </c:pt>
                <c:pt idx="1">
                  <c:v>99.6</c:v>
                </c:pt>
                <c:pt idx="2">
                  <c:v>99.1</c:v>
                </c:pt>
                <c:pt idx="3">
                  <c:v>98.8</c:v>
                </c:pt>
                <c:pt idx="4">
                  <c:v>99.2</c:v>
                </c:pt>
                <c:pt idx="5">
                  <c:v>98.7</c:v>
                </c:pt>
                <c:pt idx="6">
                  <c:v>98.2</c:v>
                </c:pt>
                <c:pt idx="7">
                  <c:v>99.1</c:v>
                </c:pt>
                <c:pt idx="8">
                  <c:v>99.5</c:v>
                </c:pt>
                <c:pt idx="9">
                  <c:v>99.1</c:v>
                </c:pt>
              </c:numCache>
            </c:numRef>
          </c:yVal>
        </c:ser>
        <c:ser>
          <c:idx val="2"/>
          <c:order val="2"/>
          <c:tx>
            <c:v>ЖМК, 1200 ч-1</c:v>
          </c:tx>
          <c:spPr>
            <a:ln w="28575">
              <a:noFill/>
            </a:ln>
          </c:spPr>
          <c:marker>
            <c:symbol val="triangle"/>
            <c:size val="12"/>
            <c:spPr>
              <a:solidFill>
                <a:srgbClr val="00B0F0"/>
              </a:solidFill>
            </c:spPr>
          </c:marker>
          <c:dPt>
            <c:idx val="2"/>
            <c:marker>
              <c:spPr>
                <a:noFill/>
                <a:ln>
                  <a:noFill/>
                </a:ln>
              </c:spPr>
            </c:marker>
          </c:dPt>
          <c:trendline>
            <c:spPr>
              <a:ln w="25400">
                <a:solidFill>
                  <a:srgbClr val="004D86"/>
                </a:solidFill>
              </a:ln>
            </c:spPr>
            <c:trendlineType val="power"/>
          </c:trendline>
          <c:xVal>
            <c:numRef>
              <c:f>График!$J$35:$J$41</c:f>
              <c:numCache>
                <c:formatCode>General</c:formatCode>
                <c:ptCount val="7"/>
                <c:pt idx="0">
                  <c:v>10</c:v>
                </c:pt>
                <c:pt idx="1">
                  <c:v>20</c:v>
                </c:pt>
                <c:pt idx="2">
                  <c:v>40</c:v>
                </c:pt>
                <c:pt idx="3">
                  <c:v>60</c:v>
                </c:pt>
                <c:pt idx="4">
                  <c:v>70</c:v>
                </c:pt>
                <c:pt idx="5">
                  <c:v>80</c:v>
                </c:pt>
                <c:pt idx="6">
                  <c:v>95</c:v>
                </c:pt>
              </c:numCache>
            </c:numRef>
          </c:xVal>
          <c:yVal>
            <c:numRef>
              <c:f>График!$K$35:$K$41</c:f>
              <c:numCache>
                <c:formatCode>General</c:formatCode>
                <c:ptCount val="7"/>
                <c:pt idx="0">
                  <c:v>97.8</c:v>
                </c:pt>
                <c:pt idx="1">
                  <c:v>97.7</c:v>
                </c:pt>
                <c:pt idx="2">
                  <c:v>95.6</c:v>
                </c:pt>
                <c:pt idx="3">
                  <c:v>97.8</c:v>
                </c:pt>
                <c:pt idx="4">
                  <c:v>96.1</c:v>
                </c:pt>
                <c:pt idx="5">
                  <c:v>97.6</c:v>
                </c:pt>
                <c:pt idx="6">
                  <c:v>98.5</c:v>
                </c:pt>
              </c:numCache>
            </c:numRef>
          </c:yVal>
        </c:ser>
        <c:axId val="63821696"/>
        <c:axId val="63823872"/>
      </c:scatterChart>
      <c:valAx>
        <c:axId val="63821696"/>
        <c:scaling>
          <c:orientation val="minMax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sz="1600" b="1" dirty="0" err="1" smtClean="0">
                    <a:latin typeface="+mn-lt"/>
                  </a:rPr>
                  <a:t>Время</a:t>
                </a:r>
                <a:r>
                  <a:rPr sz="1600" b="1" dirty="0" smtClean="0">
                    <a:latin typeface="+mn-lt"/>
                  </a:rPr>
                  <a:t>  </a:t>
                </a:r>
                <a:r>
                  <a:rPr sz="1600" b="1" dirty="0" err="1" smtClean="0">
                    <a:latin typeface="+mn-lt"/>
                  </a:rPr>
                  <a:t>от</a:t>
                </a:r>
                <a:r>
                  <a:rPr sz="1600" b="1" dirty="0" smtClean="0">
                    <a:latin typeface="+mn-lt"/>
                  </a:rPr>
                  <a:t>  </a:t>
                </a:r>
                <a:r>
                  <a:rPr sz="1600" b="1" dirty="0" err="1" smtClean="0">
                    <a:latin typeface="+mn-lt"/>
                  </a:rPr>
                  <a:t>начала</a:t>
                </a:r>
                <a:r>
                  <a:rPr sz="1600" b="1" dirty="0" smtClean="0">
                    <a:latin typeface="+mn-lt"/>
                  </a:rPr>
                  <a:t>  </a:t>
                </a:r>
                <a:r>
                  <a:rPr lang="ru-RU" sz="1600" b="1" dirty="0" smtClean="0">
                    <a:latin typeface="+mn-lt"/>
                  </a:rPr>
                  <a:t>эксперимента</a:t>
                </a:r>
                <a:r>
                  <a:rPr sz="1600" b="1" dirty="0" smtClean="0">
                    <a:latin typeface="+mn-lt"/>
                  </a:rPr>
                  <a:t>,  </a:t>
                </a:r>
                <a:r>
                  <a:rPr sz="1600" b="1" dirty="0" err="1" smtClean="0">
                    <a:latin typeface="+mn-lt"/>
                  </a:rPr>
                  <a:t>минуты</a:t>
                </a:r>
                <a:endParaRPr sz="1600" b="1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0.21766255165533671"/>
              <c:y val="0.91670183898022561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>
                <a:latin typeface="+mn-lt"/>
              </a:defRPr>
            </a:pPr>
            <a:endParaRPr lang="ru-RU"/>
          </a:p>
        </c:txPr>
        <c:crossAx val="63823872"/>
        <c:crosses val="autoZero"/>
        <c:crossBetween val="midCat"/>
        <c:majorUnit val="10"/>
        <c:minorUnit val="10"/>
      </c:valAx>
      <c:valAx>
        <c:axId val="63823872"/>
        <c:scaling>
          <c:orientation val="minMax"/>
          <c:max val="100"/>
          <c:min val="90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sz="1600" b="1" dirty="0" smtClean="0">
                    <a:latin typeface="+mn-lt"/>
                  </a:rPr>
                  <a:t>Степень</a:t>
                </a:r>
                <a:r>
                  <a:rPr lang="ru-RU" sz="1600" b="1" baseline="0" dirty="0" smtClean="0">
                    <a:latin typeface="+mn-lt"/>
                  </a:rPr>
                  <a:t>  очистки</a:t>
                </a:r>
                <a:r>
                  <a:rPr lang="en-US" sz="1600" b="1" baseline="0" dirty="0" smtClean="0">
                    <a:latin typeface="+mn-lt"/>
                  </a:rPr>
                  <a:t> </a:t>
                </a:r>
                <a:r>
                  <a:rPr lang="ru-RU" sz="1600" b="1" baseline="0" dirty="0" smtClean="0">
                    <a:latin typeface="+mn-lt"/>
                  </a:rPr>
                  <a:t> от  </a:t>
                </a:r>
                <a:r>
                  <a:rPr lang="en-US" sz="1600" b="1" baseline="0" dirty="0" smtClean="0">
                    <a:latin typeface="+mn-lt"/>
                  </a:rPr>
                  <a:t>H</a:t>
                </a:r>
                <a:r>
                  <a:rPr lang="en-US" sz="1600" b="1" baseline="-25000" dirty="0" smtClean="0">
                    <a:latin typeface="+mn-lt"/>
                  </a:rPr>
                  <a:t>2</a:t>
                </a:r>
                <a:r>
                  <a:rPr lang="en-US" sz="1600" b="1" baseline="0" dirty="0" smtClean="0">
                    <a:latin typeface="+mn-lt"/>
                  </a:rPr>
                  <a:t>S</a:t>
                </a:r>
                <a:r>
                  <a:rPr lang="ru-RU" sz="1600" b="1" baseline="0" dirty="0" smtClean="0">
                    <a:latin typeface="+mn-lt"/>
                  </a:rPr>
                  <a:t>,  %</a:t>
                </a:r>
                <a:endParaRPr sz="1600" b="1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4.3859649122807015E-3"/>
              <c:y val="0.17219698265252886"/>
            </c:manualLayout>
          </c:layout>
        </c:title>
        <c:numFmt formatCode="General" sourceLinked="1"/>
        <c:tickLblPos val="nextTo"/>
        <c:txPr>
          <a:bodyPr/>
          <a:lstStyle/>
          <a:p>
            <a:pPr>
              <a:defRPr>
                <a:latin typeface="+mn-lt"/>
              </a:defRPr>
            </a:pPr>
            <a:endParaRPr lang="ru-RU"/>
          </a:p>
        </c:txPr>
        <c:crossAx val="63821696"/>
        <c:crosses val="autoZero"/>
        <c:crossBetween val="midCat"/>
        <c:minorUnit val="1"/>
      </c:valAx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8121882442705948"/>
          <c:y val="0.40090769652948932"/>
          <c:w val="0.21878117557294077"/>
          <c:h val="0.32847767318987564"/>
        </c:manualLayout>
      </c:layout>
      <c:txPr>
        <a:bodyPr/>
        <a:lstStyle/>
        <a:p>
          <a:pPr>
            <a:defRPr>
              <a:latin typeface="+mn-lt"/>
            </a:defRPr>
          </a:pPr>
          <a:endParaRPr lang="ru-RU"/>
        </a:p>
      </c:txPr>
    </c:legend>
    <c:plotVisOnly val="1"/>
  </c:chart>
  <c:txPr>
    <a:bodyPr/>
    <a:lstStyle/>
    <a:p>
      <a:pPr algn="ctr">
        <a:defRPr lang="ru-RU" sz="1600" b="0" i="0" u="none" strike="noStrike" kern="1200" baseline="0">
          <a:solidFill>
            <a:prstClr val="black"/>
          </a:solidFill>
          <a:latin typeface="Times New Roman" pitchFamily="18" charset="0"/>
          <a:ea typeface="+mn-ea"/>
          <a:cs typeface="Times New Roman" pitchFamily="18" charset="0"/>
        </a:defRPr>
      </a:pPr>
      <a:endParaRPr lang="ru-RU"/>
    </a:p>
  </c:txPr>
  <c:externalData r:id="rId1">
    <c:autoUpdate val="1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plotArea>
      <c:layout>
        <c:manualLayout>
          <c:layoutTarget val="inner"/>
          <c:xMode val="edge"/>
          <c:yMode val="edge"/>
          <c:x val="0.13816767969793251"/>
          <c:y val="4.3072610861514114E-2"/>
          <c:w val="0.70055313809458064"/>
          <c:h val="0.82451995840884262"/>
        </c:manualLayout>
      </c:layout>
      <c:scatterChart>
        <c:scatterStyle val="smoothMarker"/>
        <c:ser>
          <c:idx val="0"/>
          <c:order val="0"/>
          <c:tx>
            <c:strRef>
              <c:f>Лист1!$B$1</c:f>
              <c:strCache>
                <c:ptCount val="1"/>
                <c:pt idx="0">
                  <c:v>А</c:v>
                </c:pt>
              </c:strCache>
            </c:strRef>
          </c:tx>
          <c:spPr>
            <a:ln w="47625">
              <a:noFill/>
            </a:ln>
            <a:effectLst/>
          </c:spPr>
          <c:marker>
            <c:symbol val="diamond"/>
            <c:size val="11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  <a:effectLst/>
            </c:spPr>
          </c:marker>
          <c:xVal>
            <c:numRef>
              <c:f>Лист1!$A$2:$A$5</c:f>
              <c:numCache>
                <c:formatCode>General</c:formatCode>
                <c:ptCount val="4"/>
                <c:pt idx="0">
                  <c:v>500</c:v>
                </c:pt>
                <c:pt idx="1">
                  <c:v>600</c:v>
                </c:pt>
                <c:pt idx="2">
                  <c:v>700</c:v>
                </c:pt>
                <c:pt idx="3">
                  <c:v>800</c:v>
                </c:pt>
              </c:numCache>
            </c:numRef>
          </c:xVal>
          <c:yVal>
            <c:numRef>
              <c:f>Лист1!$B$2:$B$5</c:f>
              <c:numCache>
                <c:formatCode>General</c:formatCode>
                <c:ptCount val="4"/>
                <c:pt idx="0">
                  <c:v>0.5</c:v>
                </c:pt>
                <c:pt idx="1">
                  <c:v>5</c:v>
                </c:pt>
                <c:pt idx="2">
                  <c:v>2</c:v>
                </c:pt>
                <c:pt idx="3">
                  <c:v>6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</c:v>
                </c:pt>
              </c:strCache>
            </c:strRef>
          </c:tx>
          <c:spPr>
            <a:ln w="47625">
              <a:noFill/>
            </a:ln>
            <a:effectLst/>
          </c:spPr>
          <c:marker>
            <c:symbol val="square"/>
            <c:size val="8"/>
            <c:spPr>
              <a:solidFill>
                <a:schemeClr val="tx1"/>
              </a:solidFill>
              <a:ln>
                <a:solidFill>
                  <a:prstClr val="black"/>
                </a:solidFill>
              </a:ln>
              <a:effectLst/>
            </c:spPr>
          </c:marker>
          <c:xVal>
            <c:numRef>
              <c:f>Лист1!$A$2:$A$5</c:f>
              <c:numCache>
                <c:formatCode>General</c:formatCode>
                <c:ptCount val="4"/>
                <c:pt idx="0">
                  <c:v>500</c:v>
                </c:pt>
                <c:pt idx="1">
                  <c:v>600</c:v>
                </c:pt>
                <c:pt idx="2">
                  <c:v>700</c:v>
                </c:pt>
                <c:pt idx="3">
                  <c:v>800</c:v>
                </c:pt>
              </c:numCache>
            </c:numRef>
          </c:xVal>
          <c:yVal>
            <c:numRef>
              <c:f>Лист1!$C$2:$C$5</c:f>
              <c:numCache>
                <c:formatCode>General</c:formatCode>
                <c:ptCount val="4"/>
                <c:pt idx="0">
                  <c:v>12</c:v>
                </c:pt>
                <c:pt idx="1">
                  <c:v>8</c:v>
                </c:pt>
                <c:pt idx="2">
                  <c:v>9</c:v>
                </c:pt>
                <c:pt idx="3">
                  <c:v>10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ЖМК</c:v>
                </c:pt>
              </c:strCache>
            </c:strRef>
          </c:tx>
          <c:spPr>
            <a:ln w="47625">
              <a:noFill/>
            </a:ln>
            <a:effectLst/>
          </c:spPr>
          <c:marker>
            <c:symbol val="triangle"/>
            <c:size val="11"/>
            <c:spPr>
              <a:solidFill>
                <a:srgbClr val="FF0000"/>
              </a:solidFill>
              <a:effectLst/>
            </c:spPr>
          </c:marker>
          <c:xVal>
            <c:numRef>
              <c:f>Лист1!$A$2:$A$5</c:f>
              <c:numCache>
                <c:formatCode>General</c:formatCode>
                <c:ptCount val="4"/>
                <c:pt idx="0">
                  <c:v>500</c:v>
                </c:pt>
                <c:pt idx="1">
                  <c:v>600</c:v>
                </c:pt>
                <c:pt idx="2">
                  <c:v>700</c:v>
                </c:pt>
                <c:pt idx="3">
                  <c:v>800</c:v>
                </c:pt>
              </c:numCache>
            </c:numRef>
          </c:xVal>
          <c:yVal>
            <c:numRef>
              <c:f>Лист1!$D$2:$D$5</c:f>
              <c:numCache>
                <c:formatCode>General</c:formatCode>
                <c:ptCount val="4"/>
                <c:pt idx="0">
                  <c:v>32</c:v>
                </c:pt>
                <c:pt idx="1">
                  <c:v>16</c:v>
                </c:pt>
                <c:pt idx="2">
                  <c:v>3.5</c:v>
                </c:pt>
                <c:pt idx="3">
                  <c:v>11</c:v>
                </c:pt>
              </c:numCache>
            </c:numRef>
          </c:yVal>
          <c:smooth val="1"/>
        </c:ser>
        <c:axId val="96335744"/>
        <c:axId val="100525952"/>
      </c:scatterChart>
      <c:valAx>
        <c:axId val="96335744"/>
        <c:scaling>
          <c:orientation val="minMax"/>
          <c:max val="800"/>
          <c:min val="500"/>
        </c:scaling>
        <c:axPos val="b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ru-RU"/>
          </a:p>
        </c:txPr>
        <c:crossAx val="100525952"/>
        <c:crosses val="autoZero"/>
        <c:crossBetween val="midCat"/>
        <c:majorUnit val="50"/>
      </c:valAx>
      <c:valAx>
        <c:axId val="100525952"/>
        <c:scaling>
          <c:orientation val="minMax"/>
        </c:scaling>
        <c:axPos val="l"/>
        <c:majorGridlines>
          <c:spPr>
            <a:ln>
              <a:solidFill>
                <a:prstClr val="white">
                  <a:lumMod val="95000"/>
                </a:prst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ru-RU"/>
          </a:p>
        </c:txPr>
        <c:crossAx val="96335744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4605263157894761"/>
          <c:y val="0.17118261266886428"/>
          <c:w val="0.14517543859649268"/>
          <c:h val="0.29846229376208455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2268522355758202"/>
          <c:y val="4.3072610861514093E-2"/>
          <c:w val="0.69107933876686467"/>
          <c:h val="0.74763464651272116"/>
        </c:manualLayout>
      </c:layout>
      <c:scatterChart>
        <c:scatterStyle val="smoothMarker"/>
        <c:ser>
          <c:idx val="0"/>
          <c:order val="0"/>
          <c:tx>
            <c:strRef>
              <c:f>Лист1!$B$1</c:f>
              <c:strCache>
                <c:ptCount val="1"/>
                <c:pt idx="0">
                  <c:v>400 °С</c:v>
                </c:pt>
              </c:strCache>
            </c:strRef>
          </c:tx>
          <c:spPr>
            <a:ln>
              <a:noFill/>
            </a:ln>
          </c:spPr>
          <c:marker>
            <c:symbol val="diamond"/>
            <c:size val="10"/>
            <c:spPr>
              <a:solidFill>
                <a:srgbClr val="149C48"/>
              </a:solidFill>
              <a:ln>
                <a:solidFill>
                  <a:srgbClr val="149C48"/>
                </a:solidFill>
              </a:ln>
            </c:spPr>
          </c:marker>
          <c:dPt>
            <c:idx val="6"/>
            <c:marker>
              <c:symbol val="none"/>
            </c:marker>
          </c:dPt>
          <c:trendline>
            <c:spPr>
              <a:ln w="22225">
                <a:solidFill>
                  <a:srgbClr val="149C48"/>
                </a:solidFill>
              </a:ln>
            </c:spPr>
            <c:trendlineType val="poly"/>
            <c:order val="2"/>
          </c:trendline>
          <c:xVal>
            <c:numRef>
              <c:f>Лист1!$A$2:$A$8</c:f>
              <c:numCache>
                <c:formatCode>General</c:formatCode>
                <c:ptCount val="7"/>
                <c:pt idx="0">
                  <c:v>10</c:v>
                </c:pt>
                <c:pt idx="1">
                  <c:v>22</c:v>
                </c:pt>
                <c:pt idx="2">
                  <c:v>31</c:v>
                </c:pt>
                <c:pt idx="3">
                  <c:v>41</c:v>
                </c:pt>
                <c:pt idx="4">
                  <c:v>51</c:v>
                </c:pt>
                <c:pt idx="5">
                  <c:v>62</c:v>
                </c:pt>
                <c:pt idx="6">
                  <c:v>71</c:v>
                </c:pt>
              </c:numCache>
            </c:numRef>
          </c:xVal>
          <c:yVal>
            <c:numRef>
              <c:f>Лист1!$B$2:$B$8</c:f>
              <c:numCache>
                <c:formatCode>General</c:formatCode>
                <c:ptCount val="7"/>
                <c:pt idx="0">
                  <c:v>98.4</c:v>
                </c:pt>
                <c:pt idx="1">
                  <c:v>96.4</c:v>
                </c:pt>
                <c:pt idx="2">
                  <c:v>84.6</c:v>
                </c:pt>
                <c:pt idx="3">
                  <c:v>76.400000000000006</c:v>
                </c:pt>
                <c:pt idx="4">
                  <c:v>54.4</c:v>
                </c:pt>
                <c:pt idx="5">
                  <c:v>27</c:v>
                </c:pt>
                <c:pt idx="6">
                  <c:v>0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500 °С</c:v>
                </c:pt>
              </c:strCache>
            </c:strRef>
          </c:tx>
          <c:spPr>
            <a:ln>
              <a:noFill/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trendline>
            <c:spPr>
              <a:ln w="22225">
                <a:solidFill>
                  <a:srgbClr val="FF0000"/>
                </a:solidFill>
              </a:ln>
            </c:spPr>
            <c:trendlineType val="poly"/>
            <c:order val="2"/>
          </c:trendline>
          <c:xVal>
            <c:numRef>
              <c:f>Лист1!$A$2:$A$8</c:f>
              <c:numCache>
                <c:formatCode>General</c:formatCode>
                <c:ptCount val="7"/>
                <c:pt idx="0">
                  <c:v>10</c:v>
                </c:pt>
                <c:pt idx="1">
                  <c:v>22</c:v>
                </c:pt>
                <c:pt idx="2">
                  <c:v>31</c:v>
                </c:pt>
                <c:pt idx="3">
                  <c:v>41</c:v>
                </c:pt>
                <c:pt idx="4">
                  <c:v>51</c:v>
                </c:pt>
                <c:pt idx="5">
                  <c:v>62</c:v>
                </c:pt>
                <c:pt idx="6">
                  <c:v>71</c:v>
                </c:pt>
              </c:numCache>
            </c:numRef>
          </c:xVal>
          <c:yVal>
            <c:numRef>
              <c:f>Лист1!$C$2:$C$8</c:f>
              <c:numCache>
                <c:formatCode>General</c:formatCode>
                <c:ptCount val="7"/>
                <c:pt idx="0">
                  <c:v>99.6</c:v>
                </c:pt>
                <c:pt idx="1">
                  <c:v>98.8</c:v>
                </c:pt>
                <c:pt idx="2">
                  <c:v>97.8</c:v>
                </c:pt>
                <c:pt idx="3">
                  <c:v>97.2</c:v>
                </c:pt>
                <c:pt idx="4">
                  <c:v>95.2</c:v>
                </c:pt>
                <c:pt idx="5">
                  <c:v>93.8</c:v>
                </c:pt>
                <c:pt idx="6">
                  <c:v>88.8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600 °С</c:v>
                </c:pt>
              </c:strCache>
            </c:strRef>
          </c:tx>
          <c:spPr>
            <a:ln>
              <a:noFill/>
            </a:ln>
          </c:spPr>
          <c:marker>
            <c:symbol val="triangle"/>
            <c:size val="10"/>
            <c:spPr>
              <a:solidFill>
                <a:srgbClr val="0070C0"/>
              </a:solidFill>
              <a:ln w="31750">
                <a:solidFill>
                  <a:srgbClr val="0070C0"/>
                </a:solidFill>
              </a:ln>
            </c:spPr>
          </c:marker>
          <c:trendline>
            <c:spPr>
              <a:ln w="22225">
                <a:solidFill>
                  <a:srgbClr val="0070C0"/>
                </a:solidFill>
              </a:ln>
            </c:spPr>
            <c:trendlineType val="poly"/>
            <c:order val="2"/>
          </c:trendline>
          <c:xVal>
            <c:numRef>
              <c:f>Лист1!$A$2:$A$8</c:f>
              <c:numCache>
                <c:formatCode>General</c:formatCode>
                <c:ptCount val="7"/>
                <c:pt idx="0">
                  <c:v>10</c:v>
                </c:pt>
                <c:pt idx="1">
                  <c:v>22</c:v>
                </c:pt>
                <c:pt idx="2">
                  <c:v>31</c:v>
                </c:pt>
                <c:pt idx="3">
                  <c:v>41</c:v>
                </c:pt>
                <c:pt idx="4">
                  <c:v>51</c:v>
                </c:pt>
                <c:pt idx="5">
                  <c:v>62</c:v>
                </c:pt>
                <c:pt idx="6">
                  <c:v>71</c:v>
                </c:pt>
              </c:numCache>
            </c:numRef>
          </c:xVal>
          <c:yVal>
            <c:numRef>
              <c:f>Лист1!$D$2:$D$8</c:f>
              <c:numCache>
                <c:formatCode>General</c:formatCode>
                <c:ptCount val="7"/>
                <c:pt idx="0">
                  <c:v>99.8</c:v>
                </c:pt>
                <c:pt idx="1">
                  <c:v>99.4</c:v>
                </c:pt>
                <c:pt idx="2">
                  <c:v>99</c:v>
                </c:pt>
                <c:pt idx="3">
                  <c:v>98.2</c:v>
                </c:pt>
                <c:pt idx="4">
                  <c:v>97.8</c:v>
                </c:pt>
                <c:pt idx="5">
                  <c:v>97.6</c:v>
                </c:pt>
                <c:pt idx="6">
                  <c:v>97.2</c:v>
                </c:pt>
              </c:numCache>
            </c:numRef>
          </c:yVal>
          <c:smooth val="1"/>
        </c:ser>
        <c:axId val="119671040"/>
        <c:axId val="119685888"/>
      </c:scatterChart>
      <c:valAx>
        <c:axId val="119671040"/>
        <c:scaling>
          <c:orientation val="minMax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ru-RU" sz="1600" b="1" dirty="0" smtClean="0">
                    <a:latin typeface="+mn-lt"/>
                    <a:cs typeface="Times New Roman" pitchFamily="18" charset="0"/>
                  </a:rPr>
                  <a:t>Время  от  начала  эксперимента,  мин</a:t>
                </a:r>
                <a:endParaRPr lang="ru-RU" sz="1600" b="1" dirty="0">
                  <a:latin typeface="+mn-lt"/>
                  <a:cs typeface="Times New Roman" pitchFamily="18" charset="0"/>
                </a:endParaRPr>
              </a:p>
            </c:rich>
          </c:tx>
          <c:layout/>
        </c:title>
        <c:numFmt formatCode="General" sourceLinked="1"/>
        <c:tickLblPos val="nextTo"/>
        <c:crossAx val="119685888"/>
        <c:crosses val="autoZero"/>
        <c:crossBetween val="midCat"/>
        <c:majorUnit val="10"/>
        <c:minorUnit val="10"/>
      </c:valAx>
      <c:valAx>
        <c:axId val="119685888"/>
        <c:scaling>
          <c:orientation val="minMax"/>
          <c:max val="100"/>
          <c:min val="20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r>
                  <a:rPr lang="ru-RU" sz="1600" dirty="0" smtClean="0">
                    <a:latin typeface="+mn-lt"/>
                    <a:cs typeface="Times New Roman" pitchFamily="18" charset="0"/>
                  </a:rPr>
                  <a:t>Степень  очистки  от  </a:t>
                </a:r>
                <a:r>
                  <a:rPr lang="en-US" sz="1600" dirty="0" smtClean="0">
                    <a:latin typeface="+mn-lt"/>
                    <a:cs typeface="Times New Roman" pitchFamily="18" charset="0"/>
                  </a:rPr>
                  <a:t>H</a:t>
                </a:r>
                <a:r>
                  <a:rPr lang="en-US" sz="1600" baseline="-25000" dirty="0" smtClean="0">
                    <a:latin typeface="+mn-lt"/>
                    <a:cs typeface="Times New Roman" pitchFamily="18" charset="0"/>
                  </a:rPr>
                  <a:t>2</a:t>
                </a:r>
                <a:r>
                  <a:rPr lang="en-US" sz="1600" dirty="0" smtClean="0">
                    <a:latin typeface="+mn-lt"/>
                    <a:cs typeface="Times New Roman" pitchFamily="18" charset="0"/>
                  </a:rPr>
                  <a:t>S</a:t>
                </a:r>
                <a:r>
                  <a:rPr lang="ru-RU" sz="1600" dirty="0" smtClean="0">
                    <a:latin typeface="+mn-lt"/>
                    <a:cs typeface="Times New Roman" pitchFamily="18" charset="0"/>
                  </a:rPr>
                  <a:t>, %</a:t>
                </a:r>
                <a:endParaRPr lang="ru-RU" sz="1600" dirty="0">
                  <a:latin typeface="+mn-lt"/>
                  <a:cs typeface="Times New Roman" pitchFamily="18" charset="0"/>
                </a:endParaRPr>
              </a:p>
            </c:rich>
          </c:tx>
          <c:layout/>
        </c:title>
        <c:numFmt formatCode="General" sourceLinked="1"/>
        <c:tickLblPos val="nextTo"/>
        <c:crossAx val="119671040"/>
        <c:crosses val="autoZero"/>
        <c:crossBetween val="midCat"/>
        <c:minorUnit val="10"/>
      </c:valAx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84731653028637821"/>
          <c:y val="0.36479890904961326"/>
          <c:w val="0.13293052154722462"/>
          <c:h val="0.23672956158270891"/>
        </c:manualLayout>
      </c:layout>
      <c:txPr>
        <a:bodyPr/>
        <a:lstStyle/>
        <a:p>
          <a:pPr>
            <a:defRPr sz="2000">
              <a:latin typeface="+mn-lt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4.5172920678692302E-2"/>
          <c:y val="1.9830028328611946E-2"/>
          <c:w val="0.92857534631615335"/>
          <c:h val="0.9259397443473727"/>
        </c:manualLayout>
      </c:layout>
      <c:scatterChart>
        <c:scatterStyle val="lineMarker"/>
        <c:ser>
          <c:idx val="4"/>
          <c:order val="0"/>
          <c:tx>
            <c:v>без катализатора</c:v>
          </c:tx>
          <c:spPr>
            <a:ln w="28575">
              <a:noFill/>
            </a:ln>
          </c:spPr>
          <c:marker>
            <c:symbol val="triangle"/>
            <c:size val="8"/>
            <c:spPr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trendline>
            <c:spPr>
              <a:ln w="19050">
                <a:solidFill>
                  <a:schemeClr val="accent1">
                    <a:lumMod val="75000"/>
                  </a:schemeClr>
                </a:solidFill>
              </a:ln>
            </c:spPr>
            <c:trendlineType val="poly"/>
            <c:order val="3"/>
            <c:forward val="5"/>
          </c:trendline>
          <c:xVal>
            <c:numRef>
              <c:f>(Experiment!$Q$233,Experiment!$Q$234,Experiment!$Q$235,Experiment!$Q$236,Experiment!$Q$237,Experiment!$Q$143,Experiment!$Q$144,Experiment!$Q$238,Experiment!$Q$146:$Q$154)</c:f>
              <c:numCache>
                <c:formatCode>General</c:formatCode>
                <c:ptCount val="17"/>
                <c:pt idx="0">
                  <c:v>391</c:v>
                </c:pt>
                <c:pt idx="1">
                  <c:v>407</c:v>
                </c:pt>
                <c:pt idx="2">
                  <c:v>451.5</c:v>
                </c:pt>
                <c:pt idx="3">
                  <c:v>463.2</c:v>
                </c:pt>
                <c:pt idx="4">
                  <c:v>496</c:v>
                </c:pt>
                <c:pt idx="5">
                  <c:v>500.4</c:v>
                </c:pt>
                <c:pt idx="6">
                  <c:v>503</c:v>
                </c:pt>
                <c:pt idx="7">
                  <c:v>504</c:v>
                </c:pt>
                <c:pt idx="8">
                  <c:v>558.79999999999995</c:v>
                </c:pt>
                <c:pt idx="9">
                  <c:v>603.79999999999995</c:v>
                </c:pt>
                <c:pt idx="10">
                  <c:v>613.20000000000005</c:v>
                </c:pt>
                <c:pt idx="11">
                  <c:v>650.20000000000005</c:v>
                </c:pt>
                <c:pt idx="12">
                  <c:v>661</c:v>
                </c:pt>
                <c:pt idx="13">
                  <c:v>697</c:v>
                </c:pt>
                <c:pt idx="14">
                  <c:v>704.9</c:v>
                </c:pt>
                <c:pt idx="15">
                  <c:v>737</c:v>
                </c:pt>
                <c:pt idx="16">
                  <c:v>738.8</c:v>
                </c:pt>
              </c:numCache>
            </c:numRef>
          </c:xVal>
          <c:yVal>
            <c:numRef>
              <c:f>(Experiment!$S$233,Experiment!$S$234,Experiment!$S$235,Experiment!$S$236,Experiment!$S$237,Experiment!$S$143,Experiment!$S$144,Experiment!$S$238,Experiment!$S$146,Experiment!$S$147:$S$154)</c:f>
              <c:numCache>
                <c:formatCode>General</c:formatCode>
                <c:ptCount val="17"/>
                <c:pt idx="0">
                  <c:v>0.20336764301647697</c:v>
                </c:pt>
                <c:pt idx="1">
                  <c:v>0.25095791252399663</c:v>
                </c:pt>
                <c:pt idx="2">
                  <c:v>0.22910499608825208</c:v>
                </c:pt>
                <c:pt idx="3">
                  <c:v>9.2098076927810843E-2</c:v>
                </c:pt>
                <c:pt idx="4">
                  <c:v>8.2172701407993459E-2</c:v>
                </c:pt>
                <c:pt idx="5">
                  <c:v>4.0210502323903552E-2</c:v>
                </c:pt>
                <c:pt idx="6">
                  <c:v>-4.7528764537088333E-2</c:v>
                </c:pt>
                <c:pt idx="7">
                  <c:v>4.3496024319837623E-2</c:v>
                </c:pt>
                <c:pt idx="8">
                  <c:v>0.2423809520697483</c:v>
                </c:pt>
                <c:pt idx="9">
                  <c:v>0.54661823343200089</c:v>
                </c:pt>
                <c:pt idx="10">
                  <c:v>0.55442313528120346</c:v>
                </c:pt>
                <c:pt idx="11">
                  <c:v>0.75459655530233649</c:v>
                </c:pt>
                <c:pt idx="12">
                  <c:v>0.74660182551756982</c:v>
                </c:pt>
                <c:pt idx="13">
                  <c:v>0.93304673982612396</c:v>
                </c:pt>
                <c:pt idx="14">
                  <c:v>0.89128639330056059</c:v>
                </c:pt>
                <c:pt idx="15">
                  <c:v>0.91233873422942169</c:v>
                </c:pt>
                <c:pt idx="16">
                  <c:v>0.90931715775314426</c:v>
                </c:pt>
              </c:numCache>
            </c:numRef>
          </c:yVal>
        </c:ser>
        <c:ser>
          <c:idx val="1"/>
          <c:order val="1"/>
          <c:tx>
            <c:v>Катализатор П1</c:v>
          </c:tx>
          <c:spPr>
            <a:ln w="28575">
              <a:noFill/>
            </a:ln>
          </c:spPr>
          <c:marker>
            <c:symbol val="diamond"/>
            <c:size val="8"/>
            <c:spPr>
              <a:solidFill>
                <a:srgbClr val="FF00FF"/>
              </a:solidFill>
              <a:ln>
                <a:solidFill>
                  <a:srgbClr val="800080"/>
                </a:solidFill>
                <a:prstDash val="solid"/>
              </a:ln>
            </c:spPr>
          </c:marker>
          <c:trendline>
            <c:spPr>
              <a:ln w="19050">
                <a:solidFill>
                  <a:srgbClr val="FF00FF"/>
                </a:solidFill>
                <a:prstDash val="solid"/>
              </a:ln>
            </c:spPr>
            <c:trendlineType val="poly"/>
            <c:order val="4"/>
          </c:trendline>
          <c:xVal>
            <c:numRef>
              <c:f>Experiment!$Q$213:$Q$228</c:f>
              <c:numCache>
                <c:formatCode>General</c:formatCode>
                <c:ptCount val="16"/>
                <c:pt idx="0">
                  <c:v>401.20000000000005</c:v>
                </c:pt>
                <c:pt idx="1">
                  <c:v>401.55</c:v>
                </c:pt>
                <c:pt idx="2">
                  <c:v>453.4</c:v>
                </c:pt>
                <c:pt idx="3">
                  <c:v>467.3</c:v>
                </c:pt>
                <c:pt idx="4">
                  <c:v>502.2</c:v>
                </c:pt>
                <c:pt idx="5">
                  <c:v>507.7</c:v>
                </c:pt>
                <c:pt idx="6">
                  <c:v>553.34999999999889</c:v>
                </c:pt>
                <c:pt idx="7">
                  <c:v>557.1</c:v>
                </c:pt>
                <c:pt idx="8">
                  <c:v>598</c:v>
                </c:pt>
                <c:pt idx="9">
                  <c:v>603.4</c:v>
                </c:pt>
                <c:pt idx="10">
                  <c:v>650.4</c:v>
                </c:pt>
                <c:pt idx="11">
                  <c:v>654.29999999999995</c:v>
                </c:pt>
                <c:pt idx="12">
                  <c:v>709.3</c:v>
                </c:pt>
                <c:pt idx="13">
                  <c:v>725.59999999999991</c:v>
                </c:pt>
                <c:pt idx="14">
                  <c:v>773</c:v>
                </c:pt>
                <c:pt idx="15">
                  <c:v>765.55</c:v>
                </c:pt>
              </c:numCache>
            </c:numRef>
          </c:xVal>
          <c:yVal>
            <c:numRef>
              <c:f>Experiment!$S$213:$S$228</c:f>
              <c:numCache>
                <c:formatCode>General</c:formatCode>
                <c:ptCount val="16"/>
                <c:pt idx="0">
                  <c:v>0.92460574638150939</c:v>
                </c:pt>
                <c:pt idx="1">
                  <c:v>0.97304603027494663</c:v>
                </c:pt>
                <c:pt idx="2">
                  <c:v>0.98596499694366657</c:v>
                </c:pt>
                <c:pt idx="3">
                  <c:v>0.99107804790755938</c:v>
                </c:pt>
                <c:pt idx="4">
                  <c:v>0.99190161271609356</c:v>
                </c:pt>
                <c:pt idx="5">
                  <c:v>0.99406583690403361</c:v>
                </c:pt>
                <c:pt idx="6">
                  <c:v>0.9861106373301497</c:v>
                </c:pt>
                <c:pt idx="7">
                  <c:v>0.98269928049402411</c:v>
                </c:pt>
                <c:pt idx="8">
                  <c:v>0.99200677935046389</c:v>
                </c:pt>
                <c:pt idx="9">
                  <c:v>0.99722195688859305</c:v>
                </c:pt>
                <c:pt idx="10">
                  <c:v>0.99784104124910422</c:v>
                </c:pt>
                <c:pt idx="11">
                  <c:v>0.99776539889870652</c:v>
                </c:pt>
                <c:pt idx="12">
                  <c:v>0.99851986937529158</c:v>
                </c:pt>
                <c:pt idx="13">
                  <c:v>0.99965870640927978</c:v>
                </c:pt>
                <c:pt idx="14">
                  <c:v>0.99856809938785096</c:v>
                </c:pt>
                <c:pt idx="15">
                  <c:v>0.9985253354967375</c:v>
                </c:pt>
              </c:numCache>
            </c:numRef>
          </c:yVal>
        </c:ser>
        <c:ser>
          <c:idx val="3"/>
          <c:order val="2"/>
          <c:tx>
            <c:v>Катализатор П2</c:v>
          </c:tx>
          <c:spPr>
            <a:ln w="28575">
              <a:noFill/>
            </a:ln>
          </c:spPr>
          <c:marker>
            <c:symbol val="diamond"/>
            <c:size val="8"/>
            <c:spPr>
              <a:solidFill>
                <a:srgbClr val="C00000"/>
              </a:solidFill>
              <a:ln>
                <a:solidFill>
                  <a:schemeClr val="tx2">
                    <a:lumMod val="50000"/>
                  </a:schemeClr>
                </a:solidFill>
              </a:ln>
            </c:spPr>
          </c:marker>
          <c:trendline>
            <c:spPr>
              <a:ln w="19050">
                <a:solidFill>
                  <a:srgbClr val="C00000"/>
                </a:solidFill>
              </a:ln>
            </c:spPr>
            <c:trendlineType val="poly"/>
            <c:order val="4"/>
          </c:trendline>
          <c:xVal>
            <c:numRef>
              <c:f>(Experiment!$Q$159:$Q$168,Experiment!$Q$170:$Q$175)</c:f>
              <c:numCache>
                <c:formatCode>General</c:formatCode>
                <c:ptCount val="16"/>
                <c:pt idx="0">
                  <c:v>400.4</c:v>
                </c:pt>
                <c:pt idx="1">
                  <c:v>410.75</c:v>
                </c:pt>
                <c:pt idx="2">
                  <c:v>454.1</c:v>
                </c:pt>
                <c:pt idx="3">
                  <c:v>466.4</c:v>
                </c:pt>
                <c:pt idx="4">
                  <c:v>503.75</c:v>
                </c:pt>
                <c:pt idx="5">
                  <c:v>507.2</c:v>
                </c:pt>
                <c:pt idx="6">
                  <c:v>549.9</c:v>
                </c:pt>
                <c:pt idx="7">
                  <c:v>552.29999999999995</c:v>
                </c:pt>
                <c:pt idx="8">
                  <c:v>606.04999999999939</c:v>
                </c:pt>
                <c:pt idx="9">
                  <c:v>619.54999999999939</c:v>
                </c:pt>
                <c:pt idx="10">
                  <c:v>655.9</c:v>
                </c:pt>
                <c:pt idx="11">
                  <c:v>657.65</c:v>
                </c:pt>
                <c:pt idx="12">
                  <c:v>712</c:v>
                </c:pt>
                <c:pt idx="13">
                  <c:v>720</c:v>
                </c:pt>
                <c:pt idx="14">
                  <c:v>758</c:v>
                </c:pt>
                <c:pt idx="15">
                  <c:v>756</c:v>
                </c:pt>
              </c:numCache>
            </c:numRef>
          </c:xVal>
          <c:yVal>
            <c:numRef>
              <c:f>(Experiment!$S$159:$S$168,Experiment!$S$170:$S$175)</c:f>
              <c:numCache>
                <c:formatCode>General</c:formatCode>
                <c:ptCount val="16"/>
                <c:pt idx="0">
                  <c:v>0.9366528671253197</c:v>
                </c:pt>
                <c:pt idx="1">
                  <c:v>0.93496698201887463</c:v>
                </c:pt>
                <c:pt idx="2">
                  <c:v>0.93681666061691449</c:v>
                </c:pt>
                <c:pt idx="3">
                  <c:v>0.94310557274410345</c:v>
                </c:pt>
                <c:pt idx="4">
                  <c:v>0.9708224996938426</c:v>
                </c:pt>
                <c:pt idx="5">
                  <c:v>0.96990621119900589</c:v>
                </c:pt>
                <c:pt idx="6">
                  <c:v>0.9791842901679515</c:v>
                </c:pt>
                <c:pt idx="7">
                  <c:v>0.9859198176281162</c:v>
                </c:pt>
                <c:pt idx="8">
                  <c:v>0.99043968837777452</c:v>
                </c:pt>
                <c:pt idx="9">
                  <c:v>0.97301859789502232</c:v>
                </c:pt>
                <c:pt idx="10">
                  <c:v>0.96749530890945223</c:v>
                </c:pt>
                <c:pt idx="11">
                  <c:v>0.95676430815216151</c:v>
                </c:pt>
                <c:pt idx="12">
                  <c:v>0.93606914337811864</c:v>
                </c:pt>
                <c:pt idx="13">
                  <c:v>0.9579427491776934</c:v>
                </c:pt>
                <c:pt idx="14">
                  <c:v>0.98396400007675844</c:v>
                </c:pt>
                <c:pt idx="15">
                  <c:v>0.98630482388253959</c:v>
                </c:pt>
              </c:numCache>
            </c:numRef>
          </c:yVal>
        </c:ser>
        <c:ser>
          <c:idx val="0"/>
          <c:order val="3"/>
          <c:tx>
            <c:v>Катализатор П3</c:v>
          </c:tx>
          <c:spPr>
            <a:ln w="28575">
              <a:noFill/>
            </a:ln>
          </c:spPr>
          <c:marker>
            <c:symbol val="diamond"/>
            <c:size val="8"/>
            <c:spPr>
              <a:solidFill>
                <a:srgbClr val="00FF0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trendline>
            <c:spPr>
              <a:ln w="19050">
                <a:solidFill>
                  <a:srgbClr val="008000"/>
                </a:solidFill>
                <a:prstDash val="solid"/>
              </a:ln>
            </c:spPr>
            <c:trendlineType val="poly"/>
            <c:order val="4"/>
          </c:trendline>
          <c:xVal>
            <c:numRef>
              <c:f>Experiment!$Q$195:$Q$209</c:f>
              <c:numCache>
                <c:formatCode>General</c:formatCode>
                <c:ptCount val="15"/>
                <c:pt idx="0">
                  <c:v>405.7</c:v>
                </c:pt>
                <c:pt idx="1">
                  <c:v>408.1</c:v>
                </c:pt>
                <c:pt idx="2">
                  <c:v>457.70000000000005</c:v>
                </c:pt>
                <c:pt idx="3">
                  <c:v>458.6</c:v>
                </c:pt>
                <c:pt idx="4">
                  <c:v>506.1</c:v>
                </c:pt>
                <c:pt idx="5">
                  <c:v>505</c:v>
                </c:pt>
                <c:pt idx="6">
                  <c:v>557.5</c:v>
                </c:pt>
                <c:pt idx="7">
                  <c:v>566.09999999999991</c:v>
                </c:pt>
                <c:pt idx="8">
                  <c:v>608.90000000000009</c:v>
                </c:pt>
                <c:pt idx="9">
                  <c:v>622.90000000000009</c:v>
                </c:pt>
                <c:pt idx="10">
                  <c:v>648.29999999999995</c:v>
                </c:pt>
                <c:pt idx="11">
                  <c:v>649.79999999999995</c:v>
                </c:pt>
                <c:pt idx="12">
                  <c:v>701.8</c:v>
                </c:pt>
                <c:pt idx="13">
                  <c:v>706.8</c:v>
                </c:pt>
                <c:pt idx="14">
                  <c:v>747.59999999999991</c:v>
                </c:pt>
              </c:numCache>
            </c:numRef>
          </c:xVal>
          <c:yVal>
            <c:numRef>
              <c:f>Experiment!$S$195:$S$209</c:f>
              <c:numCache>
                <c:formatCode>General</c:formatCode>
                <c:ptCount val="15"/>
                <c:pt idx="0">
                  <c:v>0.9669744989960587</c:v>
                </c:pt>
                <c:pt idx="1">
                  <c:v>0.95498322781208234</c:v>
                </c:pt>
                <c:pt idx="2">
                  <c:v>0.91578609499266705</c:v>
                </c:pt>
                <c:pt idx="3">
                  <c:v>0.91797745198584069</c:v>
                </c:pt>
                <c:pt idx="4">
                  <c:v>0.88061806527550468</c:v>
                </c:pt>
                <c:pt idx="5">
                  <c:v>0.93435539988270833</c:v>
                </c:pt>
                <c:pt idx="6">
                  <c:v>0.97521270174098729</c:v>
                </c:pt>
                <c:pt idx="7">
                  <c:v>0.96159039617208764</c:v>
                </c:pt>
                <c:pt idx="8">
                  <c:v>0.9686428516720752</c:v>
                </c:pt>
                <c:pt idx="9">
                  <c:v>0.96631596457923008</c:v>
                </c:pt>
                <c:pt idx="10">
                  <c:v>0.97584807876948476</c:v>
                </c:pt>
                <c:pt idx="11">
                  <c:v>0.96834626402838964</c:v>
                </c:pt>
                <c:pt idx="12">
                  <c:v>0.99268721049198461</c:v>
                </c:pt>
                <c:pt idx="13">
                  <c:v>0.99256653739779166</c:v>
                </c:pt>
                <c:pt idx="14">
                  <c:v>0.9924367388567179</c:v>
                </c:pt>
              </c:numCache>
            </c:numRef>
          </c:yVal>
        </c:ser>
        <c:ser>
          <c:idx val="2"/>
          <c:order val="4"/>
          <c:tx>
            <c:v>Катализатор П4</c:v>
          </c:tx>
          <c:spPr>
            <a:ln w="28575">
              <a:noFill/>
            </a:ln>
          </c:spPr>
          <c:marker>
            <c:symbol val="diamond"/>
            <c:size val="8"/>
            <c:spPr>
              <a:solidFill>
                <a:srgbClr val="FFFF00"/>
              </a:solidFill>
              <a:ln>
                <a:solidFill>
                  <a:srgbClr val="800000"/>
                </a:solidFill>
                <a:prstDash val="solid"/>
              </a:ln>
            </c:spPr>
          </c:marker>
          <c:trendline>
            <c:spPr>
              <a:ln w="19050">
                <a:solidFill>
                  <a:schemeClr val="accent6">
                    <a:lumMod val="75000"/>
                  </a:schemeClr>
                </a:solidFill>
                <a:prstDash val="solid"/>
              </a:ln>
            </c:spPr>
            <c:trendlineType val="poly"/>
            <c:order val="4"/>
          </c:trendline>
          <c:xVal>
            <c:numRef>
              <c:f>Experiment!$Q$242:$Q$257</c:f>
              <c:numCache>
                <c:formatCode>General</c:formatCode>
                <c:ptCount val="16"/>
                <c:pt idx="0">
                  <c:v>403.70000000000005</c:v>
                </c:pt>
                <c:pt idx="1">
                  <c:v>401.85</c:v>
                </c:pt>
                <c:pt idx="2">
                  <c:v>449.2</c:v>
                </c:pt>
                <c:pt idx="3">
                  <c:v>454.65000000000032</c:v>
                </c:pt>
                <c:pt idx="4">
                  <c:v>500.95000000000005</c:v>
                </c:pt>
                <c:pt idx="5">
                  <c:v>509.3</c:v>
                </c:pt>
                <c:pt idx="6">
                  <c:v>550.09999999999991</c:v>
                </c:pt>
                <c:pt idx="7">
                  <c:v>553.34999999999889</c:v>
                </c:pt>
                <c:pt idx="8">
                  <c:v>603.9</c:v>
                </c:pt>
                <c:pt idx="9">
                  <c:v>600.54999999999939</c:v>
                </c:pt>
                <c:pt idx="10">
                  <c:v>641.34999999999877</c:v>
                </c:pt>
                <c:pt idx="11">
                  <c:v>643.25</c:v>
                </c:pt>
                <c:pt idx="12">
                  <c:v>690.1</c:v>
                </c:pt>
                <c:pt idx="13">
                  <c:v>690.15</c:v>
                </c:pt>
                <c:pt idx="14">
                  <c:v>749.1</c:v>
                </c:pt>
                <c:pt idx="15">
                  <c:v>744.34999999999877</c:v>
                </c:pt>
              </c:numCache>
            </c:numRef>
          </c:xVal>
          <c:yVal>
            <c:numRef>
              <c:f>Experiment!$S$242:$S$257</c:f>
              <c:numCache>
                <c:formatCode>General</c:formatCode>
                <c:ptCount val="16"/>
                <c:pt idx="0">
                  <c:v>0.97276392574642057</c:v>
                </c:pt>
                <c:pt idx="1">
                  <c:v>0.98343908196869256</c:v>
                </c:pt>
                <c:pt idx="2">
                  <c:v>0.98931164086949352</c:v>
                </c:pt>
                <c:pt idx="3">
                  <c:v>0.99124383530558002</c:v>
                </c:pt>
                <c:pt idx="4">
                  <c:v>0.9932697080965015</c:v>
                </c:pt>
                <c:pt idx="5">
                  <c:v>0.99310952358954363</c:v>
                </c:pt>
                <c:pt idx="6">
                  <c:v>0.99586808684280737</c:v>
                </c:pt>
                <c:pt idx="7">
                  <c:v>0.99740737866972551</c:v>
                </c:pt>
                <c:pt idx="8">
                  <c:v>0.99472677204890092</c:v>
                </c:pt>
                <c:pt idx="9">
                  <c:v>0.9981214243425196</c:v>
                </c:pt>
                <c:pt idx="10">
                  <c:v>0.99661977406570568</c:v>
                </c:pt>
                <c:pt idx="11">
                  <c:v>0.99900965235723982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</c:numCache>
            </c:numRef>
          </c:yVal>
        </c:ser>
        <c:axId val="93365376"/>
        <c:axId val="93367296"/>
      </c:scatterChart>
      <c:valAx>
        <c:axId val="93365376"/>
        <c:scaling>
          <c:orientation val="minMax"/>
          <c:max val="800"/>
          <c:min val="350"/>
        </c:scaling>
        <c:axPos val="b"/>
        <c:majorGridlines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t,</a:t>
                </a:r>
                <a:r>
                  <a:rPr lang="en-US" sz="1400" baseline="0"/>
                  <a:t> °C</a:t>
                </a:r>
                <a:endParaRPr lang="ru-RU" sz="1400"/>
              </a:p>
            </c:rich>
          </c:tx>
          <c:layout>
            <c:manualLayout>
              <c:xMode val="edge"/>
              <c:yMode val="edge"/>
              <c:x val="0.91885656654029368"/>
              <c:y val="0.85130634077211731"/>
            </c:manualLayout>
          </c:layout>
          <c:spPr>
            <a:noFill/>
            <a:ln w="25400">
              <a:noFill/>
            </a:ln>
          </c:spPr>
        </c:title>
        <c:numFmt formatCode="General" sourceLinked="1"/>
        <c:tickLblPos val="nextTo"/>
        <c:spPr>
          <a:ln>
            <a:solidFill>
              <a:schemeClr val="tx1"/>
            </a:solidFill>
          </a:ln>
        </c:spPr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93367296"/>
        <c:crosses val="autoZero"/>
        <c:crossBetween val="midCat"/>
        <c:majorUnit val="50"/>
      </c:valAx>
      <c:valAx>
        <c:axId val="93367296"/>
        <c:scaling>
          <c:orientation val="minMax"/>
          <c:max val="1.05"/>
          <c:min val="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ru-RU" sz="1400" dirty="0" smtClean="0"/>
                  <a:t>Степень </a:t>
                </a:r>
                <a:r>
                  <a:rPr lang="ru-RU" sz="1400" dirty="0"/>
                  <a:t>разложения</a:t>
                </a:r>
                <a:endParaRPr lang="en-US" sz="1400" dirty="0"/>
              </a:p>
            </c:rich>
          </c:tx>
          <c:layout>
            <c:manualLayout>
              <c:xMode val="edge"/>
              <c:yMode val="edge"/>
              <c:x val="8.0716696127270046E-2"/>
              <c:y val="3.8464797763471746E-2"/>
            </c:manualLayout>
          </c:layout>
          <c:spPr>
            <a:noFill/>
            <a:ln w="25400">
              <a:noFill/>
            </a:ln>
          </c:spPr>
        </c:title>
        <c:numFmt formatCode="0%" sourceLinked="0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400"/>
            </a:pPr>
            <a:endParaRPr lang="ru-RU"/>
          </a:p>
        </c:txPr>
        <c:crossAx val="93365376"/>
        <c:crosses val="autoZero"/>
        <c:crossBetween val="midCat"/>
        <c:majorUnit val="0.1"/>
      </c:valAx>
      <c:spPr>
        <a:noFill/>
        <a:ln w="25400">
          <a:noFill/>
        </a:ln>
      </c:spPr>
    </c:plotArea>
    <c:legend>
      <c:legendPos val="r"/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egendEntry>
        <c:idx val="8"/>
        <c:delete val="1"/>
      </c:legendEntry>
      <c:legendEntry>
        <c:idx val="9"/>
        <c:delete val="1"/>
      </c:legendEntry>
      <c:layout>
        <c:manualLayout>
          <c:xMode val="edge"/>
          <c:yMode val="edge"/>
          <c:x val="0.65508141839413114"/>
          <c:y val="0.47044087633946752"/>
          <c:w val="0.28990987733676216"/>
          <c:h val="0.37177234604632076"/>
        </c:manualLayout>
      </c:layout>
      <c:spPr>
        <a:solidFill>
          <a:schemeClr val="bg1"/>
        </a:solidFill>
        <a:ln>
          <a:solidFill>
            <a:schemeClr val="tx2">
              <a:lumMod val="50000"/>
            </a:schemeClr>
          </a:solidFill>
        </a:ln>
      </c:spPr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spPr>
    <a:solidFill>
      <a:schemeClr val="bg1">
        <a:alpha val="75000"/>
      </a:schemeClr>
    </a:solidFill>
    <a:ln>
      <a:noFill/>
    </a:ln>
  </c:spPr>
  <c:externalData r:id="rId1">
    <c:autoUpdate val="1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4F5C5A-3240-4152-9DE6-EAE97EC40652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A8FE12-B666-43B2-9C2B-EB7BAF6D354C}">
      <dgm:prSet phldrT="[Текст]" custT="1"/>
      <dgm:spPr/>
      <dgm:t>
        <a:bodyPr/>
        <a:lstStyle/>
        <a:p>
          <a:r>
            <a:rPr lang="ru-RU" sz="2000" dirty="0" smtClean="0"/>
            <a:t>Мокрые методы с использованием жидких реагентов</a:t>
          </a:r>
          <a:endParaRPr lang="ru-RU" sz="2000" dirty="0"/>
        </a:p>
      </dgm:t>
    </dgm:pt>
    <dgm:pt modelId="{61D756B1-DA5B-4444-8308-A5EB698BDC48}" type="parTrans" cxnId="{3485EF97-B984-43A5-8B60-F17EC566CD8A}">
      <dgm:prSet/>
      <dgm:spPr/>
      <dgm:t>
        <a:bodyPr/>
        <a:lstStyle/>
        <a:p>
          <a:endParaRPr lang="ru-RU"/>
        </a:p>
      </dgm:t>
    </dgm:pt>
    <dgm:pt modelId="{42B38194-7C98-4235-8F68-CD1718CD9C6A}" type="sibTrans" cxnId="{3485EF97-B984-43A5-8B60-F17EC566CD8A}">
      <dgm:prSet/>
      <dgm:spPr/>
      <dgm:t>
        <a:bodyPr/>
        <a:lstStyle/>
        <a:p>
          <a:endParaRPr lang="ru-RU"/>
        </a:p>
      </dgm:t>
    </dgm:pt>
    <dgm:pt modelId="{71EB3215-49FA-4ABA-AE55-CFC8BC8ECEE2}">
      <dgm:prSet phldrT="[Текст]" custT="1"/>
      <dgm:spPr/>
      <dgm:t>
        <a:bodyPr/>
        <a:lstStyle/>
        <a:p>
          <a:r>
            <a:rPr lang="ru-RU" sz="2000" dirty="0" smtClean="0"/>
            <a:t>Охлаждение генераторного газа до 40</a:t>
          </a:r>
          <a:r>
            <a:rPr lang="ru-RU" sz="2000" dirty="0" smtClean="0">
              <a:latin typeface="Times New Roman"/>
              <a:cs typeface="Times New Roman"/>
            </a:rPr>
            <a:t>°С и ниже</a:t>
          </a:r>
          <a:endParaRPr lang="ru-RU" sz="2000" dirty="0"/>
        </a:p>
      </dgm:t>
    </dgm:pt>
    <dgm:pt modelId="{102EC6A5-8EF3-4B78-8ECD-2603150552B9}" type="parTrans" cxnId="{B7B7E327-8BBE-40A0-871E-77387EFDDC97}">
      <dgm:prSet/>
      <dgm:spPr/>
      <dgm:t>
        <a:bodyPr/>
        <a:lstStyle/>
        <a:p>
          <a:endParaRPr lang="ru-RU"/>
        </a:p>
      </dgm:t>
    </dgm:pt>
    <dgm:pt modelId="{1AC970C6-D5FD-429C-893E-7A64D1D67C57}" type="sibTrans" cxnId="{B7B7E327-8BBE-40A0-871E-77387EFDDC97}">
      <dgm:prSet/>
      <dgm:spPr/>
      <dgm:t>
        <a:bodyPr/>
        <a:lstStyle/>
        <a:p>
          <a:endParaRPr lang="ru-RU"/>
        </a:p>
      </dgm:t>
    </dgm:pt>
    <dgm:pt modelId="{60B5B18B-5CAC-44B5-868B-8B324B89565B}">
      <dgm:prSet phldrT="[Текст]" custT="1"/>
      <dgm:spPr/>
      <dgm:t>
        <a:bodyPr/>
        <a:lstStyle/>
        <a:p>
          <a:r>
            <a:rPr lang="ru-RU" sz="1600" dirty="0" smtClean="0"/>
            <a:t>- Снижение КПД установки в целом</a:t>
          </a:r>
        </a:p>
        <a:p>
          <a:r>
            <a:rPr lang="ru-RU" sz="1600" dirty="0" smtClean="0"/>
            <a:t>- Требуется дорогостоящее теплообменное оборудование</a:t>
          </a:r>
        </a:p>
        <a:p>
          <a:r>
            <a:rPr lang="ru-RU" sz="1600" dirty="0" smtClean="0"/>
            <a:t>- Требуется очистка загрязненных водных стоков</a:t>
          </a:r>
          <a:endParaRPr lang="ru-RU" sz="1600" dirty="0"/>
        </a:p>
      </dgm:t>
    </dgm:pt>
    <dgm:pt modelId="{49C5A325-4709-4356-97DB-77C7F18DED0D}" type="parTrans" cxnId="{F4F26547-CC28-4D5E-A99A-4EA91430C461}">
      <dgm:prSet/>
      <dgm:spPr/>
      <dgm:t>
        <a:bodyPr/>
        <a:lstStyle/>
        <a:p>
          <a:endParaRPr lang="ru-RU"/>
        </a:p>
      </dgm:t>
    </dgm:pt>
    <dgm:pt modelId="{B4410A61-FC6E-4EC1-B3F9-AEC506AFE57A}" type="sibTrans" cxnId="{F4F26547-CC28-4D5E-A99A-4EA91430C461}">
      <dgm:prSet/>
      <dgm:spPr/>
      <dgm:t>
        <a:bodyPr/>
        <a:lstStyle/>
        <a:p>
          <a:endParaRPr lang="ru-RU"/>
        </a:p>
      </dgm:t>
    </dgm:pt>
    <dgm:pt modelId="{93A564D5-86CA-41D8-9968-F0D551324461}" type="pres">
      <dgm:prSet presAssocID="{674F5C5A-3240-4152-9DE6-EAE97EC4065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909BD0-044B-48B7-8CD3-6FAF43C16BA9}" type="pres">
      <dgm:prSet presAssocID="{674F5C5A-3240-4152-9DE6-EAE97EC40652}" presName="dummyMaxCanvas" presStyleCnt="0">
        <dgm:presLayoutVars/>
      </dgm:prSet>
      <dgm:spPr/>
    </dgm:pt>
    <dgm:pt modelId="{CD0942CF-C9A5-4C05-9BBD-C8F0D5802634}" type="pres">
      <dgm:prSet presAssocID="{674F5C5A-3240-4152-9DE6-EAE97EC40652}" presName="ThreeNodes_1" presStyleLbl="node1" presStyleIdx="0" presStyleCnt="3" custScaleY="55380" custLinFactNeighborX="419" custLinFactNeighborY="-179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1029B2-2909-40FC-A4D2-9E162A8D0C0D}" type="pres">
      <dgm:prSet presAssocID="{674F5C5A-3240-4152-9DE6-EAE97EC40652}" presName="ThreeNodes_2" presStyleLbl="node1" presStyleIdx="1" presStyleCnt="3" custScaleY="76130" custLinFactNeighborX="515" custLinFactNeighborY="-21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B4EC67-3E06-45EE-B09C-765CA4CC3C60}" type="pres">
      <dgm:prSet presAssocID="{674F5C5A-3240-4152-9DE6-EAE97EC40652}" presName="ThreeNodes_3" presStyleLbl="node1" presStyleIdx="2" presStyleCnt="3" custScaleY="102754" custLinFactNeighborX="2265" custLinFactNeighborY="17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703F2E-B5D8-438B-89A2-AFAF439600A4}" type="pres">
      <dgm:prSet presAssocID="{674F5C5A-3240-4152-9DE6-EAE97EC40652}" presName="ThreeConn_1-2" presStyleLbl="fgAccFollowNode1" presStyleIdx="0" presStyleCnt="2" custLinFactNeighborX="-6374" custLinFactNeighborY="-272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9E7CA-0B6D-425A-B53A-9EBBC0ADE39E}" type="pres">
      <dgm:prSet presAssocID="{674F5C5A-3240-4152-9DE6-EAE97EC40652}" presName="ThreeConn_2-3" presStyleLbl="fgAccFollowNode1" presStyleIdx="1" presStyleCnt="2" custLinFactNeighborX="-5808" custLinFactNeighborY="-252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EBE302-5858-45C6-A095-DFB882B13791}" type="pres">
      <dgm:prSet presAssocID="{674F5C5A-3240-4152-9DE6-EAE97EC4065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E56BEB-B29C-49F9-A7B0-63BCCF543ABE}" type="pres">
      <dgm:prSet presAssocID="{674F5C5A-3240-4152-9DE6-EAE97EC4065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82958B-64B7-4A0D-8E03-76E7ECC2C0E8}" type="pres">
      <dgm:prSet presAssocID="{674F5C5A-3240-4152-9DE6-EAE97EC4065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CA07F8-465F-4F75-A1FE-C9762DA5F931}" type="presOf" srcId="{71EB3215-49FA-4ABA-AE55-CFC8BC8ECEE2}" destId="{311029B2-2909-40FC-A4D2-9E162A8D0C0D}" srcOrd="0" destOrd="0" presId="urn:microsoft.com/office/officeart/2005/8/layout/vProcess5"/>
    <dgm:cxn modelId="{D533C496-4AA9-4017-9D1D-DB6D028F0843}" type="presOf" srcId="{71EB3215-49FA-4ABA-AE55-CFC8BC8ECEE2}" destId="{A6E56BEB-B29C-49F9-A7B0-63BCCF543ABE}" srcOrd="1" destOrd="0" presId="urn:microsoft.com/office/officeart/2005/8/layout/vProcess5"/>
    <dgm:cxn modelId="{8013734E-29AF-4598-9F82-51935E465FA2}" type="presOf" srcId="{60B5B18B-5CAC-44B5-868B-8B324B89565B}" destId="{4E82958B-64B7-4A0D-8E03-76E7ECC2C0E8}" srcOrd="1" destOrd="0" presId="urn:microsoft.com/office/officeart/2005/8/layout/vProcess5"/>
    <dgm:cxn modelId="{5AEC6C46-387D-4208-9D97-FC4A2313BB6F}" type="presOf" srcId="{1AC970C6-D5FD-429C-893E-7A64D1D67C57}" destId="{1069E7CA-0B6D-425A-B53A-9EBBC0ADE39E}" srcOrd="0" destOrd="0" presId="urn:microsoft.com/office/officeart/2005/8/layout/vProcess5"/>
    <dgm:cxn modelId="{1BEB47D6-995E-47DD-AFB0-4B54D2764AEE}" type="presOf" srcId="{60B5B18B-5CAC-44B5-868B-8B324B89565B}" destId="{F3B4EC67-3E06-45EE-B09C-765CA4CC3C60}" srcOrd="0" destOrd="0" presId="urn:microsoft.com/office/officeart/2005/8/layout/vProcess5"/>
    <dgm:cxn modelId="{ED37DF50-6C5E-4A15-8765-5BFB463FB0C0}" type="presOf" srcId="{674F5C5A-3240-4152-9DE6-EAE97EC40652}" destId="{93A564D5-86CA-41D8-9968-F0D551324461}" srcOrd="0" destOrd="0" presId="urn:microsoft.com/office/officeart/2005/8/layout/vProcess5"/>
    <dgm:cxn modelId="{F4F26547-CC28-4D5E-A99A-4EA91430C461}" srcId="{674F5C5A-3240-4152-9DE6-EAE97EC40652}" destId="{60B5B18B-5CAC-44B5-868B-8B324B89565B}" srcOrd="2" destOrd="0" parTransId="{49C5A325-4709-4356-97DB-77C7F18DED0D}" sibTransId="{B4410A61-FC6E-4EC1-B3F9-AEC506AFE57A}"/>
    <dgm:cxn modelId="{7CA75AA3-EDDE-4D7E-98D6-1B46E757316A}" type="presOf" srcId="{42B38194-7C98-4235-8F68-CD1718CD9C6A}" destId="{AF703F2E-B5D8-438B-89A2-AFAF439600A4}" srcOrd="0" destOrd="0" presId="urn:microsoft.com/office/officeart/2005/8/layout/vProcess5"/>
    <dgm:cxn modelId="{B7B7E327-8BBE-40A0-871E-77387EFDDC97}" srcId="{674F5C5A-3240-4152-9DE6-EAE97EC40652}" destId="{71EB3215-49FA-4ABA-AE55-CFC8BC8ECEE2}" srcOrd="1" destOrd="0" parTransId="{102EC6A5-8EF3-4B78-8ECD-2603150552B9}" sibTransId="{1AC970C6-D5FD-429C-893E-7A64D1D67C57}"/>
    <dgm:cxn modelId="{3485EF97-B984-43A5-8B60-F17EC566CD8A}" srcId="{674F5C5A-3240-4152-9DE6-EAE97EC40652}" destId="{CCA8FE12-B666-43B2-9C2B-EB7BAF6D354C}" srcOrd="0" destOrd="0" parTransId="{61D756B1-DA5B-4444-8308-A5EB698BDC48}" sibTransId="{42B38194-7C98-4235-8F68-CD1718CD9C6A}"/>
    <dgm:cxn modelId="{1B144B6A-380A-480D-9A5A-16929137EFDA}" type="presOf" srcId="{CCA8FE12-B666-43B2-9C2B-EB7BAF6D354C}" destId="{CD0942CF-C9A5-4C05-9BBD-C8F0D5802634}" srcOrd="0" destOrd="0" presId="urn:microsoft.com/office/officeart/2005/8/layout/vProcess5"/>
    <dgm:cxn modelId="{248DFB57-DEF6-4FA4-A8A1-C515376A9B3D}" type="presOf" srcId="{CCA8FE12-B666-43B2-9C2B-EB7BAF6D354C}" destId="{2AEBE302-5858-45C6-A095-DFB882B13791}" srcOrd="1" destOrd="0" presId="urn:microsoft.com/office/officeart/2005/8/layout/vProcess5"/>
    <dgm:cxn modelId="{724D0C5E-E1E0-4FEE-B70F-8FBC8FC082ED}" type="presParOf" srcId="{93A564D5-86CA-41D8-9968-F0D551324461}" destId="{FC909BD0-044B-48B7-8CD3-6FAF43C16BA9}" srcOrd="0" destOrd="0" presId="urn:microsoft.com/office/officeart/2005/8/layout/vProcess5"/>
    <dgm:cxn modelId="{273A5F0F-BA1B-4848-9A9F-A6D2F18D4F89}" type="presParOf" srcId="{93A564D5-86CA-41D8-9968-F0D551324461}" destId="{CD0942CF-C9A5-4C05-9BBD-C8F0D5802634}" srcOrd="1" destOrd="0" presId="urn:microsoft.com/office/officeart/2005/8/layout/vProcess5"/>
    <dgm:cxn modelId="{8CA46E81-8DB4-4A51-9B20-AA841D77177E}" type="presParOf" srcId="{93A564D5-86CA-41D8-9968-F0D551324461}" destId="{311029B2-2909-40FC-A4D2-9E162A8D0C0D}" srcOrd="2" destOrd="0" presId="urn:microsoft.com/office/officeart/2005/8/layout/vProcess5"/>
    <dgm:cxn modelId="{E4635F63-6AB5-4431-9355-0E82F05703C3}" type="presParOf" srcId="{93A564D5-86CA-41D8-9968-F0D551324461}" destId="{F3B4EC67-3E06-45EE-B09C-765CA4CC3C60}" srcOrd="3" destOrd="0" presId="urn:microsoft.com/office/officeart/2005/8/layout/vProcess5"/>
    <dgm:cxn modelId="{373C41BF-F615-4936-97D8-55FBB32DCBA6}" type="presParOf" srcId="{93A564D5-86CA-41D8-9968-F0D551324461}" destId="{AF703F2E-B5D8-438B-89A2-AFAF439600A4}" srcOrd="4" destOrd="0" presId="urn:microsoft.com/office/officeart/2005/8/layout/vProcess5"/>
    <dgm:cxn modelId="{8952B794-E5F2-44B9-9A89-63A2A60CFC25}" type="presParOf" srcId="{93A564D5-86CA-41D8-9968-F0D551324461}" destId="{1069E7CA-0B6D-425A-B53A-9EBBC0ADE39E}" srcOrd="5" destOrd="0" presId="urn:microsoft.com/office/officeart/2005/8/layout/vProcess5"/>
    <dgm:cxn modelId="{60ABC328-585C-4E43-9F11-3B74F6E8087E}" type="presParOf" srcId="{93A564D5-86CA-41D8-9968-F0D551324461}" destId="{2AEBE302-5858-45C6-A095-DFB882B13791}" srcOrd="6" destOrd="0" presId="urn:microsoft.com/office/officeart/2005/8/layout/vProcess5"/>
    <dgm:cxn modelId="{5A34DC90-28F5-4E9C-81EF-0D593AE1E5DA}" type="presParOf" srcId="{93A564D5-86CA-41D8-9968-F0D551324461}" destId="{A6E56BEB-B29C-49F9-A7B0-63BCCF543ABE}" srcOrd="7" destOrd="0" presId="urn:microsoft.com/office/officeart/2005/8/layout/vProcess5"/>
    <dgm:cxn modelId="{1A2A99C5-56A0-4EB0-882E-7F3E6411C11F}" type="presParOf" srcId="{93A564D5-86CA-41D8-9968-F0D551324461}" destId="{4E82958B-64B7-4A0D-8E03-76E7ECC2C0E8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0942CF-C9A5-4C05-9BBD-C8F0D5802634}">
      <dsp:nvSpPr>
        <dsp:cNvPr id="0" name=""/>
        <dsp:cNvSpPr/>
      </dsp:nvSpPr>
      <dsp:spPr>
        <a:xfrm>
          <a:off x="24876" y="58482"/>
          <a:ext cx="5937059" cy="8733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Мокрые методы с использованием жидких реагентов</a:t>
          </a:r>
          <a:endParaRPr lang="ru-RU" sz="2000" kern="1200" dirty="0"/>
        </a:p>
      </dsp:txBody>
      <dsp:txXfrm>
        <a:off x="24876" y="58482"/>
        <a:ext cx="4327756" cy="873328"/>
      </dsp:txXfrm>
    </dsp:sp>
    <dsp:sp modelId="{311029B2-2909-40FC-A4D2-9E162A8D0C0D}">
      <dsp:nvSpPr>
        <dsp:cNvPr id="0" name=""/>
        <dsp:cNvSpPr/>
      </dsp:nvSpPr>
      <dsp:spPr>
        <a:xfrm>
          <a:off x="554434" y="1676611"/>
          <a:ext cx="5937059" cy="12005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Охлаждение генераторного газа до 40</a:t>
          </a:r>
          <a:r>
            <a:rPr lang="ru-RU" sz="2000" kern="1200" dirty="0" smtClean="0">
              <a:latin typeface="Times New Roman"/>
              <a:cs typeface="Times New Roman"/>
            </a:rPr>
            <a:t>°С и ниже</a:t>
          </a:r>
          <a:endParaRPr lang="ru-RU" sz="2000" kern="1200" dirty="0"/>
        </a:p>
      </dsp:txBody>
      <dsp:txXfrm>
        <a:off x="554434" y="1676611"/>
        <a:ext cx="4388167" cy="1200551"/>
      </dsp:txXfrm>
    </dsp:sp>
    <dsp:sp modelId="{F3B4EC67-3E06-45EE-B09C-765CA4CC3C60}">
      <dsp:nvSpPr>
        <dsp:cNvPr id="0" name=""/>
        <dsp:cNvSpPr/>
      </dsp:nvSpPr>
      <dsp:spPr>
        <a:xfrm>
          <a:off x="1047716" y="3647036"/>
          <a:ext cx="5937059" cy="16204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- Снижение КПД установки в целом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- Требуется дорогостоящее теплообменное оборудование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- Требуется очистка загрязненных водных стоков</a:t>
          </a:r>
          <a:endParaRPr lang="ru-RU" sz="1600" kern="1200" dirty="0"/>
        </a:p>
      </dsp:txBody>
      <dsp:txXfrm>
        <a:off x="1047716" y="3647036"/>
        <a:ext cx="4388167" cy="1620405"/>
      </dsp:txXfrm>
    </dsp:sp>
    <dsp:sp modelId="{AF703F2E-B5D8-438B-89A2-AFAF439600A4}">
      <dsp:nvSpPr>
        <dsp:cNvPr id="0" name=""/>
        <dsp:cNvSpPr/>
      </dsp:nvSpPr>
      <dsp:spPr>
        <a:xfrm>
          <a:off x="4846690" y="906072"/>
          <a:ext cx="1025033" cy="10250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4846690" y="906072"/>
        <a:ext cx="1025033" cy="1025033"/>
      </dsp:txXfrm>
    </dsp:sp>
    <dsp:sp modelId="{1069E7CA-0B6D-425A-B53A-9EBBC0ADE39E}">
      <dsp:nvSpPr>
        <dsp:cNvPr id="0" name=""/>
        <dsp:cNvSpPr/>
      </dsp:nvSpPr>
      <dsp:spPr>
        <a:xfrm>
          <a:off x="5376349" y="2755383"/>
          <a:ext cx="1025033" cy="102503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5376349" y="2755383"/>
        <a:ext cx="1025033" cy="10250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0.00822</cdr:x>
      <cdr:y>0</cdr:y>
    </cdr:from>
    <cdr:to>
      <cdr:x>0.06578</cdr:x>
      <cdr:y>0.96723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05" y="0"/>
          <a:ext cx="500013" cy="437766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vert270" wrap="none" rtlCol="0"/>
        <a:lstStyle xmlns:a="http://schemas.openxmlformats.org/drawingml/2006/main"/>
        <a:p xmlns:a="http://schemas.openxmlformats.org/drawingml/2006/main">
          <a:r>
            <a:rPr lang="ru-RU" sz="1600" b="1" dirty="0" smtClean="0">
              <a:cs typeface="Times New Roman" pitchFamily="18" charset="0"/>
            </a:rPr>
            <a:t>Потери  химического  тепла</a:t>
          </a:r>
          <a:r>
            <a:rPr lang="ru-RU" sz="1600" b="1" dirty="0" smtClean="0"/>
            <a:t>  </a:t>
          </a:r>
          <a:r>
            <a:rPr lang="ru-RU" sz="1600" b="1" dirty="0" smtClean="0">
              <a:cs typeface="Times New Roman" pitchFamily="18" charset="0"/>
            </a:rPr>
            <a:t>газа, % </a:t>
          </a:r>
          <a:r>
            <a:rPr lang="ru-RU" sz="1600" b="1" dirty="0" err="1" smtClean="0">
              <a:cs typeface="Times New Roman" pitchFamily="18" charset="0"/>
            </a:rPr>
            <a:t>отн</a:t>
          </a:r>
          <a:r>
            <a:rPr lang="ru-RU" sz="1600" b="1" dirty="0" smtClean="0">
              <a:cs typeface="Times New Roman" pitchFamily="18" charset="0"/>
            </a:rPr>
            <a:t>.</a:t>
          </a:r>
          <a:endParaRPr lang="ru-RU" sz="1600" b="1" dirty="0">
            <a:cs typeface="Times New Roman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293716-472E-4FE0-AFB0-E28D1A3256C5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72D39-A332-4B13-8B43-21037FA2C74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7F4A3D-89BF-4E3A-8184-D418950C5A51}" type="datetimeFigureOut">
              <a:rPr lang="ru-RU" smtClean="0"/>
              <a:pPr/>
              <a:t>27.02.2018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36C61-6800-4E39-BFCA-A0E378E442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Наиболее целесообразным для очистки генераторного газа от соединений серы представляется использование руд, содержащих железо и марганец, выгодных с точки зрения эксплуатационных затрат на сероочистку.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Наибольшую сорбционную активность к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проявляют руды с высокой удельной поверхностью (ЖМК, КМК,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Порожинская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руда), а также руды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Аскизского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Николаевского месторождений.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Испытания руд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Ванданского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месторождения и рудопроявления Полярного показали, что эти руды обладают низкой величиной сорбционной ёмкости к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как сорбенты не рассматриваются. По результатам испытаний пришлось отказаться от дальнейшего использования континентальной руды Николаевского месторождения из-за высокого некапиллярного влагосодержания, приводящего к образованию крупных зернистых агрегатов при высокой температуре.  Пробы КМК подвергались спеканию.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Таким образом, для сероочистки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синтез-газа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предложены континентальные руды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Порожинского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Аскизского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месторождений, а также океаническая руда ЖМК.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Аскиз: При обработке пробы в токе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фазовый состав пробы существенно меняется. В качестве основной фазы преобладает сульфид марганца –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алабандин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MnS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В незначительном количестве отмечаются минералы марганца –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браунит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манганозит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а также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тефроит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Из породообразующих минералов отмечается незначительное количество плагиоклаза и сульфида кальция.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Исследования высокотемпературной сероочистки на стендовой установке проводились при газификации высокосернистого нефтяного кокса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en-US" sz="1200" kern="1200" baseline="30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= 3,6%) и начальном содержании сероводорода в генераторном газе до 0,5% об. Давление генераторного газа составляло 0,3-0,45 МПа, температура сорбции – 480-520</a:t>
            </a:r>
            <a:r>
              <a:rPr lang="ru-RU" sz="12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С, объемная скорость газа – 900-2600 м</a:t>
            </a:r>
            <a:r>
              <a:rPr lang="ru-RU" sz="12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(при н.у.)/м</a:t>
            </a:r>
            <a:r>
              <a:rPr lang="ru-RU" sz="12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сорбента-час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Степень очистки от сероводорода составила для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браунитовой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руды (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Аскизское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месторождение) 88,0-96%, для ЖМК – 92,8-98,5%, для руды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Порожинского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месторождения – 95,0-99,6%.  Концентрация сероводорода за слоем сорбента составляла в указанных условиях 70-200 мг/м</a:t>
            </a:r>
            <a:r>
              <a:rPr lang="ru-RU" sz="12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(при н.у.). Такая величина соответствует выбросам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 продуктами сжигания генераторного газа – 0,011-0,028 г/МДж, что  более чем в 10 раз ниже норматива для твердого топлива.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Измерение концентраций макрокомпонентов, таких как Н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СО, СН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 выходе из адсорбера плотного слоя не осуществлялось. Однако восстановительные компоненты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синтез-газа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(Н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СО, СН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могут вступать во взаимодействие с оксидами металлов переменной валентности, что характерно для оксидов железа и марганца. В связи с этим были проведены лабораторные исследования химической устойчивости исследуемых руд в восстановительной среде генераторного газа, результаты которых представлены в следующей главе.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Степень очистки газа газификации высокосернистого нефтяного кокса на руде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Аскизского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месторождения оказалась несколько ниже, чем на ЖМК и руде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Порожинского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месторождения, и достигала 95-96%, что является хорошим результатом. К тому же, благодаря своей высокой механической прочности, руда не подвергалась разрушению и измельчению в процессе сероочистки.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Помимо активности важным условием возможности применения</a:t>
            </a:r>
            <a:r>
              <a:rPr lang="ru-RU" baseline="0" dirty="0" smtClean="0"/>
              <a:t> сорбентов для сероочистки генераторного газа является их устойчивость в среде, содержащей Н2, СО, метан. Если сорбент взаимодействует с этими компонентами, то его нельзя применять для сероочистки в энергетических схемах из-за потери теплосодержания газа.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1. Исследования показали, что при температуре 500 </a:t>
            </a:r>
            <a:r>
              <a:rPr lang="ru-RU" dirty="0" smtClean="0">
                <a:latin typeface="Calibri"/>
              </a:rPr>
              <a:t>°С для руды </a:t>
            </a:r>
            <a:r>
              <a:rPr lang="ru-RU" dirty="0" err="1" smtClean="0">
                <a:latin typeface="Calibri"/>
              </a:rPr>
              <a:t>Аскизского</a:t>
            </a:r>
            <a:r>
              <a:rPr lang="ru-RU" dirty="0" smtClean="0">
                <a:latin typeface="Calibri"/>
              </a:rPr>
              <a:t> месторождения состав</a:t>
            </a:r>
            <a:r>
              <a:rPr lang="ru-RU" baseline="0" dirty="0" smtClean="0">
                <a:latin typeface="Calibri"/>
              </a:rPr>
              <a:t> газа на выходе остается практически неизменным, а при более высоких температурах изменения состава газа существенны.</a:t>
            </a:r>
          </a:p>
          <a:p>
            <a:r>
              <a:rPr lang="ru-RU" dirty="0" smtClean="0"/>
              <a:t>2. Для руды </a:t>
            </a:r>
            <a:r>
              <a:rPr lang="ru-RU" dirty="0" err="1" smtClean="0"/>
              <a:t>Порожинского</a:t>
            </a:r>
            <a:r>
              <a:rPr lang="ru-RU" dirty="0" smtClean="0"/>
              <a:t> месторождения и океанических руд</a:t>
            </a:r>
            <a:r>
              <a:rPr lang="ru-RU" baseline="0" dirty="0" smtClean="0"/>
              <a:t> во всем интервале исследуемых температур (500-800 </a:t>
            </a:r>
            <a:r>
              <a:rPr lang="ru-RU" dirty="0" smtClean="0">
                <a:latin typeface="+mn-lt"/>
              </a:rPr>
              <a:t>°С) изменения состава газа</a:t>
            </a:r>
            <a:r>
              <a:rPr lang="ru-RU" baseline="0" dirty="0" smtClean="0">
                <a:latin typeface="+mn-lt"/>
              </a:rPr>
              <a:t> значительны, что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позволяет рассчитывать на их применение в сероочистке газа газификации углей, используемых в системах ПГУ с ВЦГ.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нижней</a:t>
            </a:r>
            <a:r>
              <a:rPr lang="ru-RU" baseline="0" dirty="0" smtClean="0"/>
              <a:t> части адсорбера находилась засыпка керамических колец для разогрева модельного газа.</a:t>
            </a:r>
            <a:endParaRPr lang="ru-RU" dirty="0" smtClean="0"/>
          </a:p>
          <a:p>
            <a:r>
              <a:rPr lang="ru-RU" dirty="0" smtClean="0"/>
              <a:t>В верхнюю часть адсорбера засыпался природный</a:t>
            </a:r>
            <a:r>
              <a:rPr lang="ru-RU" baseline="0" dirty="0" smtClean="0"/>
              <a:t> сорбент сероводорода заданного гранулометрического состава 160-250 мкм, для которого наблюдалось устойчивое кипение в предварительных опытах.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Требования к очистке газа газификации, используемого в ТОТЭ, гораздо более жёсткие, нежели для газовых турбин, так как соединения серы являются каталитическими ядами и вызывают деградацию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металлооксидной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системы ТОТЭ.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ТОТЭ устанавливается жёсткое требование по соединениям серы: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более 1-2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ppm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объектов малой энергетики, к которым относят и ТОТЭ мощностью до 1 МВт, расход необходимого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синтез-газа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общее количество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</a:t>
            </a:r>
            <a:r>
              <a:rPr lang="ru-RU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 нём существенно меньше, чем для экономически оправданной производительности установок Клауса, стоящих на хвосте жидкостных сероочисток и вырабатывающих серу. Поэтому для сероочистки такого газа единственно возможными методами являются высокотемпературные методы.</a:t>
            </a:r>
          </a:p>
          <a:p>
            <a:endParaRPr lang="ru-RU" dirty="0" smtClean="0"/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Получение ЖМТ, метанола и других химических продуктов осуществляется на катализаторах, которые, как и электролиты ТОТЭ, весьма чувствительны к сернистым соединениям (не более 1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ppm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), поэтому газ предварительно глубоко очищают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36C61-6800-4E39-BFCA-A0E378E442F0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8F259C9-3819-4D37-85BC-5ED63E4EE006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A3CCF43-2B39-47F0-9956-82A069EA3E1A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4643208-63E9-4C63-8F66-72C280C8859A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06D58-6229-4317-8514-0555A28C3371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297A7-8A9D-4D53-A4AE-F77BE2200348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6138CC-369E-4057-B984-7212F4B3CF67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0703-F4EC-43A6-B42C-0C77C71A554D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3BE77D3-5003-4577-A30F-60EF46D7ECC0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3F4F0DD-3114-4793-ADD7-F980555F8F39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5F1C2-BB82-4533-BFBB-E6370C1D1A69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9A659-9D44-4DA8-B6D4-A1315D154DBA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FF2FED8-8A86-45DB-AB2F-AF6447B47F08}" type="datetime1">
              <a:rPr lang="ru-RU" smtClean="0"/>
              <a:pPr/>
              <a:t>27.02.2018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D21BCA-EF54-4CAE-9BBD-57D4AB2F21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4546" y="5013176"/>
            <a:ext cx="6143668" cy="901860"/>
          </a:xfrm>
        </p:spPr>
        <p:txBody>
          <a:bodyPr>
            <a:normAutofit/>
          </a:bodyPr>
          <a:lstStyle/>
          <a:p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Докладчик: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Строков А.А. (ОАО «ВТИ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»)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54" y="1988840"/>
            <a:ext cx="8358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cs typeface="Times New Roman" pitchFamily="18" charset="0"/>
              </a:rPr>
              <a:t>ВЫСОКОТЕМПЕРАТУРНАЯ 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cs typeface="Times New Roman" pitchFamily="18" charset="0"/>
              </a:rPr>
              <a:t>СЕРООЧИСТКА  СИНТЕЗ-ГАЗА    ГАЗИФИКАЦИИ   УГЛЕЙ</a:t>
            </a:r>
            <a:endParaRPr lang="ru-RU" sz="2400" b="1" dirty="0">
              <a:solidFill>
                <a:srgbClr val="0070C0"/>
              </a:solidFill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1477" y="6309320"/>
            <a:ext cx="37542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41631B"/>
                </a:solidFill>
                <a:latin typeface="Times New Roman" pitchFamily="18" charset="0"/>
                <a:cs typeface="Times New Roman" pitchFamily="18" charset="0"/>
              </a:rPr>
              <a:t>28  февраля  2018 </a:t>
            </a:r>
            <a:r>
              <a:rPr lang="ru-RU" b="1" dirty="0" smtClean="0">
                <a:solidFill>
                  <a:srgbClr val="41631B"/>
                </a:solidFill>
                <a:latin typeface="Times New Roman" pitchFamily="18" charset="0"/>
                <a:cs typeface="Times New Roman" pitchFamily="18" charset="0"/>
              </a:rPr>
              <a:t>г., </a:t>
            </a:r>
            <a:r>
              <a:rPr lang="ru-RU" b="1" dirty="0" smtClean="0">
                <a:solidFill>
                  <a:srgbClr val="41631B"/>
                </a:solidFill>
                <a:latin typeface="Times New Roman" pitchFamily="18" charset="0"/>
                <a:cs typeface="Times New Roman" pitchFamily="18" charset="0"/>
              </a:rPr>
              <a:t>ОАО «ВТИ» </a:t>
            </a:r>
            <a:endParaRPr lang="ru-RU" b="1" dirty="0">
              <a:solidFill>
                <a:srgbClr val="41631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310319" y="332656"/>
            <a:ext cx="64395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/>
              <a:t>Круглый стол</a:t>
            </a:r>
          </a:p>
          <a:p>
            <a:pPr algn="ctr"/>
            <a:r>
              <a:rPr lang="ru-RU" b="1" dirty="0" smtClean="0"/>
              <a:t>Состояние и перспектива развития </a:t>
            </a:r>
          </a:p>
          <a:p>
            <a:pPr algn="ctr"/>
            <a:r>
              <a:rPr lang="ru-RU" b="1" dirty="0" smtClean="0"/>
              <a:t>технологий улавливания оксидов серы на ТЭС РФ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9612" y="188640"/>
            <a:ext cx="92288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+mj-lt"/>
              </a:rPr>
              <a:t>НАИБОЛЕЕ  ШИРОКО  ПРИМЕНЯЕМЫЕ  МЕТОДЫ  СЕРООЧИСТКИ  </a:t>
            </a:r>
          </a:p>
          <a:p>
            <a:pPr algn="ctr"/>
            <a:r>
              <a:rPr lang="ru-RU" b="1" dirty="0" smtClean="0">
                <a:latin typeface="+mj-lt"/>
              </a:rPr>
              <a:t>ГЕНЕРАТОРНЫХ  ГАЗОВ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" name="Схема 7"/>
          <p:cNvGraphicFramePr/>
          <p:nvPr/>
        </p:nvGraphicFramePr>
        <p:xfrm>
          <a:off x="1187624" y="1052736"/>
          <a:ext cx="6984776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686800" cy="4810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cs typeface="Times New Roman" pitchFamily="18" charset="0"/>
              </a:rPr>
              <a:t>месторасположение и разведанные запасы </a:t>
            </a:r>
            <a:br>
              <a:rPr lang="ru-RU" sz="22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cs typeface="Times New Roman" pitchFamily="18" charset="0"/>
              </a:rPr>
              <a:t>исследуемых железомарганцевых руд</a:t>
            </a:r>
            <a:endParaRPr lang="ru-RU" sz="22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500035" y="1145845"/>
          <a:ext cx="8143930" cy="5271787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981913"/>
                <a:gridCol w="2870210"/>
                <a:gridCol w="2722144"/>
                <a:gridCol w="1569663"/>
              </a:tblGrid>
              <a:tr h="1057412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Месторождение руды</a:t>
                      </a:r>
                      <a:endParaRPr lang="ru-RU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Территориальная расположенность</a:t>
                      </a:r>
                      <a:endParaRPr lang="ru-RU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Запасы руд, тонны</a:t>
                      </a:r>
                      <a:endParaRPr lang="ru-RU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704">
                <a:tc row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Континентальные </a:t>
                      </a:r>
                    </a:p>
                    <a:p>
                      <a:pPr algn="ctr"/>
                      <a:r>
                        <a:rPr lang="ru-RU" dirty="0" smtClean="0"/>
                        <a:t>руды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Аскизское</a:t>
                      </a:r>
                      <a:r>
                        <a:rPr lang="ru-RU" dirty="0" smtClean="0"/>
                        <a:t> (А)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77800"/>
                      <a:r>
                        <a:rPr lang="ru-RU" dirty="0" smtClean="0"/>
                        <a:t>Республика     Хакассия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18,9·10</a:t>
                      </a:r>
                      <a:r>
                        <a:rPr lang="ru-RU" baseline="30000" dirty="0" smtClean="0"/>
                        <a:t>6</a:t>
                      </a:r>
                      <a:endParaRPr lang="ru-RU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59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Порожинское</a:t>
                      </a:r>
                      <a:r>
                        <a:rPr lang="ru-RU" dirty="0" smtClean="0"/>
                        <a:t> (П)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77800"/>
                      <a:r>
                        <a:rPr kumimoji="0" lang="ru-RU" kern="1200" dirty="0" smtClean="0"/>
                        <a:t>Красноярский</a:t>
                      </a:r>
                      <a:r>
                        <a:rPr lang="ru-RU" dirty="0" smtClean="0"/>
                        <a:t> край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122·10</a:t>
                      </a:r>
                      <a:r>
                        <a:rPr lang="ru-RU" baseline="30000" dirty="0" smtClean="0"/>
                        <a:t>6</a:t>
                      </a:r>
                      <a:endParaRPr lang="ru-RU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59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Николаевское (Н)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Иркутская область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kern="1200" dirty="0" smtClean="0"/>
                        <a:t>2,1</a:t>
                      </a:r>
                      <a:r>
                        <a:rPr lang="ru-RU" dirty="0" smtClean="0"/>
                        <a:t>·10</a:t>
                      </a:r>
                      <a:r>
                        <a:rPr lang="ru-RU" baseline="30000" dirty="0" smtClean="0"/>
                        <a:t>6</a:t>
                      </a:r>
                      <a:endParaRPr lang="ru-RU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59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Ванданское</a:t>
                      </a:r>
                      <a:r>
                        <a:rPr lang="ru-RU" dirty="0" smtClean="0"/>
                        <a:t> (В)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77800"/>
                      <a:r>
                        <a:rPr lang="ru-RU" dirty="0" smtClean="0"/>
                        <a:t>Хабаровский край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5·10</a:t>
                      </a:r>
                      <a:r>
                        <a:rPr lang="ru-RU" baseline="30000" dirty="0" smtClean="0"/>
                        <a:t>4</a:t>
                      </a:r>
                      <a:endParaRPr lang="ru-RU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9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Полярное (</a:t>
                      </a:r>
                      <a:r>
                        <a:rPr lang="ru-RU" dirty="0" err="1" smtClean="0"/>
                        <a:t>Пл</a:t>
                      </a:r>
                      <a:r>
                        <a:rPr lang="ru-RU" dirty="0" smtClean="0"/>
                        <a:t>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177800"/>
                      <a:r>
                        <a:rPr lang="ru-RU" dirty="0" smtClean="0"/>
                        <a:t>Полярный Урал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20·10</a:t>
                      </a:r>
                      <a:r>
                        <a:rPr lang="ru-RU" baseline="30000" dirty="0" smtClean="0"/>
                        <a:t>4</a:t>
                      </a:r>
                      <a:endParaRPr lang="ru-RU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9003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Океанические руды 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Океанические </a:t>
                      </a:r>
                      <a:r>
                        <a:rPr lang="ru-RU" dirty="0" err="1" smtClean="0"/>
                        <a:t>железо-марганцевые</a:t>
                      </a:r>
                      <a:r>
                        <a:rPr lang="ru-RU" dirty="0" smtClean="0"/>
                        <a:t> конкреции (ЖМК)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indent="177800"/>
                      <a:r>
                        <a:rPr lang="ru-RU" dirty="0" smtClean="0"/>
                        <a:t>Дно Тихого океана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22,9·10</a:t>
                      </a:r>
                      <a:r>
                        <a:rPr lang="ru-RU" baseline="30000" dirty="0" smtClean="0"/>
                        <a:t>8 </a:t>
                      </a:r>
                      <a:endParaRPr lang="ru-RU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34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Кобальтоносные</a:t>
                      </a:r>
                      <a:r>
                        <a:rPr lang="ru-RU" dirty="0" smtClean="0"/>
                        <a:t> марганцевые корки (КМК)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9001156" cy="83820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НЕОБХОДИМЫЕ  ХАРАКТЕРИСТИКИ  ХЕМОСОРБЕНТОВ  </a:t>
            </a:r>
            <a:b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ДЛЯ  ВЫСОКОТЕМПЕРАТУРНОЙ  СЕРООЧИСТКИ  </a:t>
            </a:r>
            <a:b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ГАЗОВ  ГАЗИФИКАЦИИ  ТВЁРДОГО  ТОПЛИВА</a:t>
            </a:r>
            <a:endParaRPr lang="ru-RU" sz="18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2000240"/>
            <a:ext cx="7467600" cy="36861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Высокая </a:t>
            </a:r>
            <a:r>
              <a:rPr lang="ru-RU" dirty="0" err="1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сероёмкость</a:t>
            </a:r>
            <a:endParaRPr lang="ru-RU" dirty="0" smtClean="0">
              <a:solidFill>
                <a:srgbClr val="0070C0"/>
              </a:solidFill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Селективность к соединениям серы и отсутствие побочных реакций с другими компонентами </a:t>
            </a:r>
            <a:r>
              <a:rPr lang="ru-RU" dirty="0" err="1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синтез-газа</a:t>
            </a:r>
            <a:r>
              <a:rPr lang="ru-RU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 </a:t>
            </a:r>
            <a:endParaRPr lang="en-US" dirty="0" smtClean="0">
              <a:solidFill>
                <a:srgbClr val="0070C0"/>
              </a:solidFill>
              <a:latin typeface="+mj-lt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Высокая механическая прочность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ОБОБЩЕННЫЕ ДАННЫЕ  ПО СЕРОЁМКОСТИ  РУД  ПРИ 500 °С, ПОЛУЧЕННЫЕ </a:t>
            </a:r>
            <a:r>
              <a:rPr lang="en-US" sz="1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НА</a:t>
            </a:r>
            <a:r>
              <a:rPr lang="en-US" sz="1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 МОДЕЛЬНЫХ </a:t>
            </a:r>
            <a:r>
              <a:rPr lang="en-US" sz="1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ГАЗОВЫХ </a:t>
            </a:r>
            <a:r>
              <a:rPr lang="en-US" sz="1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СМЕСЯХ </a:t>
            </a:r>
            <a:r>
              <a:rPr lang="en-US" sz="1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С</a:t>
            </a:r>
            <a:r>
              <a:rPr lang="en-US" sz="1800" b="1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 СОДЕРЖАНИЕМ </a:t>
            </a:r>
            <a:r>
              <a:rPr lang="en-US" sz="1800" b="1" dirty="0" smtClean="0">
                <a:solidFill>
                  <a:schemeClr val="tx1"/>
                </a:solidFill>
                <a:cs typeface="Times New Roman" pitchFamily="18" charset="0"/>
              </a:rPr>
              <a:t> H</a:t>
            </a:r>
            <a:r>
              <a:rPr lang="en-US" sz="1800" b="1" baseline="-25000" dirty="0" smtClean="0">
                <a:solidFill>
                  <a:schemeClr val="tx1"/>
                </a:solidFill>
                <a:cs typeface="Times New Roman" pitchFamily="18" charset="0"/>
              </a:rPr>
              <a:t>2</a:t>
            </a:r>
            <a:r>
              <a:rPr lang="en-US" sz="1800" b="1" dirty="0" smtClean="0">
                <a:solidFill>
                  <a:schemeClr val="tx1"/>
                </a:solidFill>
                <a:cs typeface="Times New Roman" pitchFamily="18" charset="0"/>
              </a:rPr>
              <a:t>S  </a:t>
            </a: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ОТ  0,1  ДО  4,5 % ОБ.</a:t>
            </a:r>
            <a:endParaRPr lang="ru-RU" sz="18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357159" y="1142984"/>
          <a:ext cx="8286807" cy="541434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2357453"/>
                <a:gridCol w="3000396"/>
                <a:gridCol w="2928958"/>
              </a:tblGrid>
              <a:tr h="71438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Железомарганцевая </a:t>
                      </a:r>
                      <a:r>
                        <a:rPr lang="ru-RU" sz="1600" dirty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руда</a:t>
                      </a:r>
                      <a:endParaRPr lang="ru-RU" sz="1600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Динамическая </a:t>
                      </a:r>
                      <a:endParaRPr lang="en-US" sz="1600" dirty="0" smtClean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активность </a:t>
                      </a:r>
                      <a:r>
                        <a:rPr lang="en-US" sz="16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к </a:t>
                      </a:r>
                      <a:r>
                        <a:rPr lang="en-US" sz="16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 H</a:t>
                      </a:r>
                      <a:r>
                        <a:rPr lang="ru-RU" sz="1600" baseline="-25000" dirty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2</a:t>
                      </a:r>
                      <a:r>
                        <a:rPr lang="en-US" sz="1600" dirty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S</a:t>
                      </a:r>
                      <a:r>
                        <a:rPr lang="ru-RU" sz="1600" dirty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, </a:t>
                      </a:r>
                      <a:r>
                        <a:rPr lang="en-US" sz="16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мг/г</a:t>
                      </a:r>
                      <a:endParaRPr lang="ru-RU" sz="1600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60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Особенности</a:t>
                      </a:r>
                      <a:r>
                        <a:rPr lang="ru-RU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поведения руд </a:t>
                      </a:r>
                      <a:r>
                        <a:rPr lang="en-US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в</a:t>
                      </a:r>
                      <a:r>
                        <a:rPr lang="en-US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 процессе </a:t>
                      </a:r>
                      <a:r>
                        <a:rPr lang="en-US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600" baseline="0" dirty="0" smtClean="0">
                          <a:solidFill>
                            <a:srgbClr val="0070C0"/>
                          </a:solidFill>
                          <a:latin typeface="+mj-lt"/>
                          <a:ea typeface="Times New Roman"/>
                          <a:cs typeface="Times New Roman" pitchFamily="18" charset="0"/>
                        </a:rPr>
                        <a:t>очистки</a:t>
                      </a:r>
                      <a:endParaRPr lang="ru-RU" sz="1600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591">
                <a:tc gridSpan="3"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Континентальные руды</a:t>
                      </a:r>
                      <a:endParaRPr lang="ru-RU" sz="1800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2892"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 smtClean="0">
                          <a:latin typeface="+mj-lt"/>
                          <a:cs typeface="Times New Roman" pitchFamily="18" charset="0"/>
                        </a:rPr>
                        <a:t>П</a:t>
                      </a:r>
                      <a:endParaRPr lang="ru-RU" sz="18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1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292-546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5" marR="53975" marT="177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  <a:defRPr/>
                      </a:pPr>
                      <a:r>
                        <a:rPr lang="ru-RU" dirty="0" smtClean="0">
                          <a:latin typeface="Times New Roman"/>
                          <a:cs typeface="Times New Roman"/>
                        </a:rPr>
                        <a:t>—</a:t>
                      </a:r>
                      <a:endParaRPr lang="ru-RU" dirty="0" smtClean="0"/>
                    </a:p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892"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 smtClean="0">
                          <a:latin typeface="+mj-lt"/>
                          <a:cs typeface="Times New Roman" pitchFamily="18" charset="0"/>
                        </a:rPr>
                        <a:t>Н</a:t>
                      </a:r>
                      <a:endParaRPr lang="ru-RU" sz="18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1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199-328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5" marR="53975" marT="177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0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Спекание руды</a:t>
                      </a:r>
                      <a:endParaRPr lang="ru-RU" sz="1800" b="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892"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 smtClean="0">
                          <a:latin typeface="+mj-lt"/>
                          <a:cs typeface="Times New Roman" pitchFamily="18" charset="0"/>
                        </a:rPr>
                        <a:t>А</a:t>
                      </a:r>
                      <a:endParaRPr lang="ru-RU" sz="18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1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92-324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5" marR="53975" marT="177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  <a:defRPr/>
                      </a:pPr>
                      <a:r>
                        <a:rPr lang="ru-RU" dirty="0" smtClean="0">
                          <a:latin typeface="Times New Roman"/>
                          <a:cs typeface="Times New Roman"/>
                        </a:rPr>
                        <a:t>—</a:t>
                      </a:r>
                      <a:endParaRPr lang="ru-RU" dirty="0" smtClean="0"/>
                    </a:p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892"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 err="1" smtClean="0">
                          <a:latin typeface="+mj-lt"/>
                          <a:cs typeface="Times New Roman" pitchFamily="18" charset="0"/>
                        </a:rPr>
                        <a:t>Пл</a:t>
                      </a:r>
                      <a:endParaRPr lang="ru-RU" sz="18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1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58-112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5" marR="53975" marT="177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0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Низкая </a:t>
                      </a:r>
                      <a:r>
                        <a:rPr lang="ru-RU" sz="1800" b="0" dirty="0" err="1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хемосорбционная</a:t>
                      </a:r>
                      <a:r>
                        <a:rPr lang="ru-RU" sz="1800" b="0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 ёмкость</a:t>
                      </a:r>
                      <a:endParaRPr lang="ru-RU" sz="1800" b="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892"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 smtClean="0">
                          <a:latin typeface="+mj-lt"/>
                          <a:cs typeface="Times New Roman" pitchFamily="18" charset="0"/>
                        </a:rPr>
                        <a:t>В</a:t>
                      </a:r>
                      <a:endParaRPr lang="ru-RU" sz="18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1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56-61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5" marR="53975" marT="177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9591">
                <a:tc gridSpan="3"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  <a:latin typeface="+mj-lt"/>
                          <a:cs typeface="Times New Roman" pitchFamily="18" charset="0"/>
                        </a:rPr>
                        <a:t>Океанические руды</a:t>
                      </a:r>
                      <a:endParaRPr lang="ru-RU" sz="1800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9591"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>
                          <a:latin typeface="+mj-lt"/>
                          <a:cs typeface="Times New Roman" pitchFamily="18" charset="0"/>
                        </a:rPr>
                        <a:t>ЖМК</a:t>
                      </a:r>
                      <a:endParaRPr lang="ru-RU" sz="18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1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442-515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5" marR="53975" marT="177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dirty="0" smtClean="0">
                          <a:latin typeface="Times New Roman"/>
                          <a:cs typeface="Times New Roman"/>
                        </a:rPr>
                        <a:t>—</a:t>
                      </a:r>
                      <a:endParaRPr lang="ru-RU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591"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>
                          <a:latin typeface="+mj-lt"/>
                          <a:cs typeface="Times New Roman" pitchFamily="18" charset="0"/>
                        </a:rPr>
                        <a:t>КМК</a:t>
                      </a:r>
                      <a:endParaRPr lang="ru-RU" sz="18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1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51-345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53975" marR="53975" marT="1778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0510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b="0" dirty="0" smtClean="0">
                          <a:latin typeface="+mj-lt"/>
                          <a:ea typeface="Times New Roman"/>
                          <a:cs typeface="Times New Roman" pitchFamily="18" charset="0"/>
                        </a:rPr>
                        <a:t>Спекание руды</a:t>
                      </a:r>
                      <a:endParaRPr lang="ru-RU" sz="1800" b="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ХИМИЧЕСКИЙ  СОСТАВ  РУД,  ВЫБРАННЫХ  ПО  РЕЗУЛЬТАТАМ  ПРЕДВАРИТЕЛЬНЫХ  ИССЛЕДОВАНИЙ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6</a:t>
            </a:fld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55576" y="1700808"/>
          <a:ext cx="7740973" cy="307577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862569"/>
                <a:gridCol w="587931"/>
                <a:gridCol w="645081"/>
                <a:gridCol w="587931"/>
                <a:gridCol w="587931"/>
                <a:gridCol w="770494"/>
                <a:gridCol w="587931"/>
                <a:gridCol w="587931"/>
                <a:gridCol w="587931"/>
                <a:gridCol w="587931"/>
                <a:gridCol w="587931"/>
                <a:gridCol w="759381"/>
              </a:tblGrid>
              <a:tr h="524630">
                <a:tc rowSpan="2"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b="1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Руда</a:t>
                      </a:r>
                    </a:p>
                  </a:txBody>
                  <a:tcPr marL="67747" marR="67747" marT="0" marB="0" anchor="ctr"/>
                </a:tc>
                <a:tc gridSpan="11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b="1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Содержание химических элементов в рудах, % </a:t>
                      </a:r>
                      <a:r>
                        <a:rPr kumimoji="0" lang="ru-RU" sz="1800" b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масс.</a:t>
                      </a:r>
                      <a:endParaRPr kumimoji="0" lang="ru-RU" sz="1800" b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747" marR="67747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46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/>
                        <a:t>Mn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/>
                        <a:t>Fe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/>
                        <a:t>Al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/>
                        <a:t>Si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/>
                        <a:t>P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/>
                        <a:t>Ca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/>
                        <a:t>Ti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/>
                        <a:t>K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/>
                        <a:t>Na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/>
                        <a:t>Mg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/>
                        <a:t>S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</a:tr>
              <a:tr h="750940"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</a:t>
                      </a: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38,2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0,62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0,91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4,15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/>
                        <a:t>&lt;0,01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/>
                        <a:t>6</a:t>
                      </a:r>
                      <a:r>
                        <a:rPr lang="ru-RU" sz="1800" dirty="0"/>
                        <a:t>,64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0,09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0,12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0,98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0,08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0,35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</a:t>
                      </a: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16,6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14,9 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4,67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8,03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0,36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0,39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0,29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0,58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0,01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0,76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/>
                        <a:t>0,003</a:t>
                      </a:r>
                      <a:endParaRPr lang="ru-RU" sz="1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/>
                </a:tc>
              </a:tr>
              <a:tr h="627498"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ЖМК</a:t>
                      </a: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18,4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6,93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4,26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7,01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0,13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1,13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1,06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1,49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1,77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1,88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0,148</a:t>
                      </a:r>
                      <a:endParaRPr lang="ru-RU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7747" marR="67747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ФИЗИКО-МЕХАНИЧЕСКИЕ СВОЙСТВА </a:t>
            </a:r>
            <a:b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ИССЛЕДУЕМЫХ РУД</a:t>
            </a:r>
            <a:endParaRPr lang="ru-RU" sz="18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395536" y="1844824"/>
          <a:ext cx="8215370" cy="220486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643074"/>
                <a:gridCol w="2214578"/>
                <a:gridCol w="2214578"/>
                <a:gridCol w="2143140"/>
              </a:tblGrid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Руда</a:t>
                      </a:r>
                      <a:endParaRPr lang="ru-RU" sz="1800" b="0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Микро-твёрдость, кгс/мм</a:t>
                      </a:r>
                      <a:r>
                        <a:rPr lang="ru-RU" sz="1800" baseline="30000" dirty="0" smtClean="0">
                          <a:solidFill>
                            <a:srgbClr val="0070C0"/>
                          </a:solidFill>
                        </a:rPr>
                        <a:t>2</a:t>
                      </a:r>
                      <a:endParaRPr lang="ru-RU" sz="1800" b="0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</a:rPr>
                        <a:t>Удельная поверхность, м</a:t>
                      </a:r>
                      <a:r>
                        <a:rPr lang="ru-RU" sz="1800" baseline="30000" dirty="0">
                          <a:solidFill>
                            <a:srgbClr val="0070C0"/>
                          </a:solidFill>
                        </a:rPr>
                        <a:t>2</a:t>
                      </a:r>
                      <a:r>
                        <a:rPr lang="ru-RU" sz="1800" dirty="0">
                          <a:solidFill>
                            <a:srgbClr val="0070C0"/>
                          </a:solidFill>
                        </a:rPr>
                        <a:t>/г</a:t>
                      </a:r>
                      <a:endParaRPr lang="ru-RU" sz="1800" b="0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solidFill>
                            <a:srgbClr val="0070C0"/>
                          </a:solidFill>
                        </a:rPr>
                        <a:t>Пылеунос</a:t>
                      </a:r>
                      <a:r>
                        <a:rPr lang="ru-RU" sz="1800" dirty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US" sz="1800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при 500</a:t>
                      </a:r>
                      <a:r>
                        <a:rPr lang="en-US" sz="180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70C0"/>
                          </a:solidFill>
                          <a:sym typeface="Symbol"/>
                        </a:rPr>
                        <a:t></a:t>
                      </a:r>
                      <a:r>
                        <a:rPr lang="ru-RU" sz="1800" dirty="0">
                          <a:solidFill>
                            <a:srgbClr val="0070C0"/>
                          </a:solidFill>
                        </a:rPr>
                        <a:t>С, %</a:t>
                      </a:r>
                      <a:endParaRPr lang="ru-RU" sz="1800" b="0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9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 smtClean="0"/>
                        <a:t>А</a:t>
                      </a:r>
                      <a:endParaRPr lang="ru-RU" sz="1800" b="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kumimoji="0" lang="ru-RU" sz="1800" kern="1200" dirty="0"/>
                        <a:t>813 </a:t>
                      </a:r>
                      <a:endParaRPr kumimoji="0" lang="ru-RU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kumimoji="0" lang="ru-RU" sz="1800" kern="1200" dirty="0"/>
                        <a:t>0,53</a:t>
                      </a:r>
                      <a:endParaRPr kumimoji="0" lang="ru-RU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kumimoji="0" lang="ru-RU" sz="1800" kern="1200" dirty="0"/>
                        <a:t>3,4</a:t>
                      </a:r>
                      <a:endParaRPr kumimoji="0" lang="ru-RU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4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lang="ru-RU" sz="1800" dirty="0" smtClean="0"/>
                        <a:t>П</a:t>
                      </a:r>
                      <a:endParaRPr lang="ru-RU" sz="1800" b="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kumimoji="0" lang="ru-RU" sz="1800" kern="1200" dirty="0"/>
                        <a:t>78</a:t>
                      </a:r>
                      <a:endParaRPr kumimoji="0" lang="ru-RU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kumimoji="0" lang="ru-RU" sz="1800" kern="1200" dirty="0"/>
                        <a:t>58,8</a:t>
                      </a:r>
                      <a:endParaRPr kumimoji="0" lang="ru-RU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2880" algn="l"/>
                          <a:tab pos="731520" algn="l"/>
                          <a:tab pos="822960" algn="l"/>
                          <a:tab pos="1005840" algn="l"/>
                          <a:tab pos="6675120" algn="l"/>
                        </a:tabLst>
                      </a:pPr>
                      <a:r>
                        <a:rPr kumimoji="0" lang="ru-RU" sz="1800" kern="1200" dirty="0"/>
                        <a:t>12,9</a:t>
                      </a:r>
                      <a:endParaRPr kumimoji="0" lang="ru-RU" sz="1800" b="1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4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/>
                        <a:t>ЖМК</a:t>
                      </a:r>
                      <a:endParaRPr lang="ru-RU" sz="1800" b="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/>
                        <a:t>80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51,1</a:t>
                      </a:r>
                      <a:endParaRPr lang="ru-RU" sz="1800" b="1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/>
                        <a:t>12,0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8686800" cy="45536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РЕЗУЛЬТАТЫ  РЕНТГЕНОГРАФИЧЕСКОГО  АНАЛИЗА  РУД</a:t>
            </a:r>
            <a:endParaRPr lang="ru-RU" sz="18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85720" y="1214422"/>
          <a:ext cx="8572560" cy="495330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4286280"/>
                <a:gridCol w="4286280"/>
              </a:tblGrid>
              <a:tr h="607196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  <a:latin typeface="+mj-lt"/>
                        </a:rPr>
                        <a:t>Основные  минеральные  компоненты</a:t>
                      </a:r>
                    </a:p>
                    <a:p>
                      <a:pPr algn="ctr"/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501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В исходной  руде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В отработанной  руде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196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u="none" dirty="0" smtClean="0">
                          <a:solidFill>
                            <a:srgbClr val="0070C0"/>
                          </a:solidFill>
                          <a:latin typeface="+mj-lt"/>
                        </a:rPr>
                        <a:t>Руда  </a:t>
                      </a:r>
                      <a:r>
                        <a:rPr lang="ru-RU" u="none" dirty="0" err="1" smtClean="0">
                          <a:solidFill>
                            <a:srgbClr val="0070C0"/>
                          </a:solidFill>
                          <a:latin typeface="+mj-lt"/>
                        </a:rPr>
                        <a:t>Аскизского</a:t>
                      </a:r>
                      <a:r>
                        <a:rPr lang="ru-RU" u="none" baseline="0" dirty="0" smtClean="0">
                          <a:solidFill>
                            <a:srgbClr val="0070C0"/>
                          </a:solidFill>
                          <a:latin typeface="+mj-lt"/>
                        </a:rPr>
                        <a:t>  месторождения</a:t>
                      </a:r>
                      <a:endParaRPr lang="ru-RU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7196">
                <a:tc>
                  <a:txBody>
                    <a:bodyPr/>
                    <a:lstStyle/>
                    <a:p>
                      <a:pPr algn="ctr"/>
                      <a:r>
                        <a:rPr lang="ru-RU" dirty="0" err="1" smtClean="0">
                          <a:latin typeface="+mj-lt"/>
                        </a:rPr>
                        <a:t>Браунит</a:t>
                      </a:r>
                      <a:r>
                        <a:rPr lang="ru-RU" dirty="0" smtClean="0">
                          <a:latin typeface="+mj-lt"/>
                        </a:rPr>
                        <a:t> (</a:t>
                      </a:r>
                      <a:r>
                        <a:rPr kumimoji="0" lang="en-US" sz="1800" kern="1200" dirty="0" err="1" smtClean="0">
                          <a:latin typeface="+mj-lt"/>
                        </a:rPr>
                        <a:t>Mn</a:t>
                      </a:r>
                      <a:r>
                        <a:rPr kumimoji="0" lang="ru-RU" sz="1800" kern="1200" dirty="0" smtClean="0">
                          <a:latin typeface="+mj-lt"/>
                        </a:rPr>
                        <a:t> Mn</a:t>
                      </a:r>
                      <a:r>
                        <a:rPr kumimoji="0" lang="ru-RU" sz="1800" kern="1200" baseline="-25000" dirty="0" smtClean="0">
                          <a:latin typeface="+mj-lt"/>
                        </a:rPr>
                        <a:t>6</a:t>
                      </a:r>
                      <a:r>
                        <a:rPr kumimoji="0" lang="ru-RU" sz="1800" kern="1200" dirty="0" smtClean="0">
                          <a:latin typeface="+mj-lt"/>
                        </a:rPr>
                        <a:t> O</a:t>
                      </a:r>
                      <a:r>
                        <a:rPr kumimoji="0" lang="ru-RU" sz="1800" kern="1200" baseline="-25000" dirty="0" smtClean="0">
                          <a:latin typeface="+mj-lt"/>
                        </a:rPr>
                        <a:t>8</a:t>
                      </a:r>
                      <a:r>
                        <a:rPr kumimoji="0" lang="ru-RU" sz="1800" kern="1200" dirty="0" smtClean="0">
                          <a:latin typeface="+mj-lt"/>
                        </a:rPr>
                        <a:t>⋅</a:t>
                      </a:r>
                      <a:r>
                        <a:rPr kumimoji="0" lang="en-US" sz="1800" kern="1200" dirty="0" smtClean="0">
                          <a:latin typeface="+mj-lt"/>
                        </a:rPr>
                        <a:t>Si</a:t>
                      </a:r>
                      <a:r>
                        <a:rPr kumimoji="0" lang="ru-RU" sz="1800" kern="1200" dirty="0" smtClean="0">
                          <a:latin typeface="+mj-lt"/>
                        </a:rPr>
                        <a:t>O</a:t>
                      </a:r>
                      <a:r>
                        <a:rPr kumimoji="0" lang="ru-RU" sz="1800" kern="1200" baseline="-25000" dirty="0" smtClean="0">
                          <a:latin typeface="+mj-lt"/>
                        </a:rPr>
                        <a:t>4</a:t>
                      </a:r>
                      <a:r>
                        <a:rPr lang="ru-RU" dirty="0" smtClean="0">
                          <a:latin typeface="+mj-lt"/>
                        </a:rPr>
                        <a:t>)</a:t>
                      </a:r>
                      <a:endParaRPr lang="ru-RU" baseline="0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err="1" smtClean="0">
                          <a:latin typeface="+mj-lt"/>
                        </a:rPr>
                        <a:t>Алабандин</a:t>
                      </a:r>
                      <a:r>
                        <a:rPr lang="ru-RU" dirty="0" smtClean="0">
                          <a:latin typeface="+mj-lt"/>
                        </a:rPr>
                        <a:t> (</a:t>
                      </a:r>
                      <a:r>
                        <a:rPr lang="en-US" dirty="0" err="1" smtClean="0">
                          <a:latin typeface="+mj-lt"/>
                        </a:rPr>
                        <a:t>MnS</a:t>
                      </a:r>
                      <a:r>
                        <a:rPr lang="ru-RU" dirty="0" smtClean="0">
                          <a:latin typeface="+mj-lt"/>
                        </a:rPr>
                        <a:t>)</a:t>
                      </a:r>
                      <a:endParaRPr lang="ru-RU" baseline="0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196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  <a:latin typeface="+mj-lt"/>
                        </a:rPr>
                        <a:t>Руда  </a:t>
                      </a:r>
                      <a:r>
                        <a:rPr lang="ru-RU" dirty="0" err="1" smtClean="0">
                          <a:solidFill>
                            <a:srgbClr val="0070C0"/>
                          </a:solidFill>
                          <a:latin typeface="+mj-lt"/>
                        </a:rPr>
                        <a:t>Порожинского</a:t>
                      </a:r>
                      <a:r>
                        <a:rPr lang="ru-RU" baseline="0" dirty="0" smtClean="0">
                          <a:solidFill>
                            <a:srgbClr val="0070C0"/>
                          </a:solidFill>
                          <a:latin typeface="+mj-lt"/>
                        </a:rPr>
                        <a:t>  месторождения</a:t>
                      </a:r>
                      <a:endParaRPr kumimoji="0" lang="ru-RU" sz="1800" kern="1200" dirty="0" smtClean="0">
                        <a:solidFill>
                          <a:srgbClr val="0070C0"/>
                        </a:solidFill>
                        <a:latin typeface="+mj-lt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67423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kern="1200" dirty="0" smtClean="0">
                          <a:latin typeface="+mj-lt"/>
                        </a:rPr>
                        <a:t>Пиролюзит (</a:t>
                      </a:r>
                      <a:r>
                        <a:rPr kumimoji="0" lang="en-US" sz="1800" kern="1200" dirty="0" smtClean="0">
                          <a:latin typeface="+mj-lt"/>
                        </a:rPr>
                        <a:t>MnO</a:t>
                      </a:r>
                      <a:r>
                        <a:rPr kumimoji="0" lang="en-US" sz="1800" kern="1200" baseline="-25000" dirty="0" smtClean="0">
                          <a:latin typeface="+mj-lt"/>
                        </a:rPr>
                        <a:t>2</a:t>
                      </a:r>
                      <a:r>
                        <a:rPr kumimoji="0" lang="ru-RU" sz="1800" kern="1200" dirty="0" smtClean="0">
                          <a:latin typeface="+mj-lt"/>
                        </a:rPr>
                        <a:t>)</a:t>
                      </a:r>
                      <a:endParaRPr kumimoji="0" lang="en-US" sz="1800" kern="1200" dirty="0" smtClean="0">
                        <a:latin typeface="+mj-lt"/>
                      </a:endParaRPr>
                    </a:p>
                    <a:p>
                      <a:pPr algn="ctr"/>
                      <a:r>
                        <a:rPr kumimoji="0" lang="ru-RU" sz="1800" kern="1200" dirty="0" smtClean="0">
                          <a:latin typeface="+mj-lt"/>
                        </a:rPr>
                        <a:t>Гематит</a:t>
                      </a:r>
                      <a:r>
                        <a:rPr kumimoji="0" lang="ru-RU" sz="1800" kern="1200" baseline="0" dirty="0" smtClean="0">
                          <a:latin typeface="+mj-lt"/>
                        </a:rPr>
                        <a:t> (</a:t>
                      </a:r>
                      <a:r>
                        <a:rPr kumimoji="0" lang="en-US" sz="1800" kern="1200" baseline="0" dirty="0" smtClean="0">
                          <a:latin typeface="+mj-lt"/>
                        </a:rPr>
                        <a:t>Fe</a:t>
                      </a:r>
                      <a:r>
                        <a:rPr kumimoji="0" lang="en-US" sz="1800" kern="1200" baseline="-25000" dirty="0" smtClean="0">
                          <a:latin typeface="+mj-lt"/>
                        </a:rPr>
                        <a:t>2</a:t>
                      </a:r>
                      <a:r>
                        <a:rPr kumimoji="0" lang="en-US" sz="1800" kern="1200" baseline="0" dirty="0" smtClean="0">
                          <a:latin typeface="+mj-lt"/>
                        </a:rPr>
                        <a:t>O</a:t>
                      </a:r>
                      <a:r>
                        <a:rPr kumimoji="0" lang="en-US" sz="1800" kern="1200" baseline="-25000" dirty="0" smtClean="0">
                          <a:latin typeface="+mj-lt"/>
                        </a:rPr>
                        <a:t>3</a:t>
                      </a:r>
                      <a:r>
                        <a:rPr kumimoji="0" lang="ru-RU" sz="1800" kern="1200" baseline="0" dirty="0" smtClean="0">
                          <a:latin typeface="+mj-lt"/>
                        </a:rPr>
                        <a:t>)</a:t>
                      </a:r>
                      <a:endParaRPr kumimoji="0" lang="ru-RU" sz="1800" kern="1200" dirty="0" smtClean="0">
                        <a:latin typeface="+mj-lt"/>
                      </a:endParaRPr>
                    </a:p>
                    <a:p>
                      <a:pPr algn="ctr"/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j-lt"/>
                        </a:rPr>
                        <a:t>Гетит (</a:t>
                      </a:r>
                      <a:r>
                        <a:rPr kumimoji="0" lang="ru-RU" sz="1800" kern="12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FeO</a:t>
                      </a: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j-lt"/>
                        </a:rPr>
                        <a:t>(OH))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kern="1200" dirty="0" smtClean="0">
                          <a:latin typeface="+mj-lt"/>
                        </a:rPr>
                        <a:t>Пирит </a:t>
                      </a:r>
                      <a:r>
                        <a:rPr kumimoji="0" lang="en-US" sz="1800" kern="1200" dirty="0" smtClean="0">
                          <a:latin typeface="+mj-lt"/>
                        </a:rPr>
                        <a:t>(</a:t>
                      </a:r>
                      <a:r>
                        <a:rPr kumimoji="0" lang="en-US" sz="1800" kern="1200" dirty="0" err="1" smtClean="0">
                          <a:latin typeface="+mj-lt"/>
                        </a:rPr>
                        <a:t>FeS</a:t>
                      </a:r>
                      <a:r>
                        <a:rPr kumimoji="0" lang="ru-RU" sz="1800" kern="1200" baseline="-25000" dirty="0" smtClean="0">
                          <a:latin typeface="+mj-lt"/>
                        </a:rPr>
                        <a:t>2</a:t>
                      </a:r>
                      <a:r>
                        <a:rPr kumimoji="0" lang="en-US" sz="1800" kern="1200" dirty="0" smtClean="0">
                          <a:latin typeface="+mj-lt"/>
                        </a:rPr>
                        <a:t>)</a:t>
                      </a:r>
                    </a:p>
                    <a:p>
                      <a:pPr algn="ctr"/>
                      <a:r>
                        <a:rPr kumimoji="0" lang="en-US" sz="1800" kern="1200" dirty="0" smtClean="0">
                          <a:latin typeface="+mj-lt"/>
                        </a:rPr>
                        <a:t>A</a:t>
                      </a:r>
                      <a:r>
                        <a:rPr kumimoji="0" lang="ru-RU" sz="1800" kern="1200" dirty="0" err="1" smtClean="0">
                          <a:latin typeface="+mj-lt"/>
                        </a:rPr>
                        <a:t>лабандин</a:t>
                      </a:r>
                      <a:r>
                        <a:rPr kumimoji="0" lang="en-US" sz="1800" kern="1200" baseline="0" dirty="0" smtClean="0">
                          <a:latin typeface="+mj-lt"/>
                        </a:rPr>
                        <a:t> (</a:t>
                      </a:r>
                      <a:r>
                        <a:rPr kumimoji="0" lang="ru-RU" sz="1800" kern="1200" dirty="0" err="1" smtClean="0">
                          <a:latin typeface="+mj-lt"/>
                        </a:rPr>
                        <a:t>MnS</a:t>
                      </a:r>
                      <a:r>
                        <a:rPr kumimoji="0" lang="en-US" sz="1800" kern="1200" dirty="0" smtClean="0">
                          <a:latin typeface="+mj-lt"/>
                        </a:rPr>
                        <a:t>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4281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70C0"/>
                          </a:solidFill>
                          <a:latin typeface="+mj-lt"/>
                        </a:rPr>
                        <a:t>Океанические  железомарганцевые  конкреции</a:t>
                      </a:r>
                      <a:endParaRPr lang="ru-RU" b="1" dirty="0">
                        <a:solidFill>
                          <a:srgbClr val="0070C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607196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kern="1200" dirty="0" err="1" smtClean="0">
                          <a:latin typeface="+mj-lt"/>
                        </a:rPr>
                        <a:t>Вернадит</a:t>
                      </a:r>
                      <a:r>
                        <a:rPr kumimoji="0" lang="ru-RU" sz="1800" kern="1200" dirty="0" smtClean="0">
                          <a:latin typeface="+mj-lt"/>
                        </a:rPr>
                        <a:t> (</a:t>
                      </a:r>
                      <a:r>
                        <a:rPr kumimoji="0" lang="ru-RU" sz="1800" kern="1200" dirty="0" err="1" smtClean="0">
                          <a:latin typeface="+mj-lt"/>
                        </a:rPr>
                        <a:t>MnO</a:t>
                      </a:r>
                      <a:r>
                        <a:rPr kumimoji="0" lang="en-US" sz="1800" kern="1200" baseline="-25000" dirty="0" smtClean="0">
                          <a:latin typeface="+mj-lt"/>
                        </a:rPr>
                        <a:t>2</a:t>
                      </a:r>
                      <a:r>
                        <a:rPr kumimoji="0" lang="en-US" sz="1800" kern="1200" dirty="0" smtClean="0">
                          <a:latin typeface="+mj-lt"/>
                        </a:rPr>
                        <a:t>⋅</a:t>
                      </a:r>
                      <a:r>
                        <a:rPr kumimoji="0" lang="ru-RU" sz="1800" kern="1200" dirty="0" err="1" smtClean="0">
                          <a:latin typeface="+mj-lt"/>
                        </a:rPr>
                        <a:t>nH</a:t>
                      </a:r>
                      <a:r>
                        <a:rPr kumimoji="0" lang="en-US" sz="1800" kern="1200" baseline="-25000" dirty="0" smtClean="0">
                          <a:latin typeface="+mj-lt"/>
                        </a:rPr>
                        <a:t>2</a:t>
                      </a:r>
                      <a:r>
                        <a:rPr kumimoji="0" lang="ru-RU" sz="1800" kern="1200" dirty="0" smtClean="0">
                          <a:latin typeface="+mj-lt"/>
                        </a:rPr>
                        <a:t>O)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kern="1200" dirty="0" smtClean="0">
                          <a:latin typeface="+mj-lt"/>
                        </a:rPr>
                        <a:t>A</a:t>
                      </a:r>
                      <a:r>
                        <a:rPr kumimoji="0" lang="ru-RU" sz="1800" kern="1200" dirty="0" err="1" smtClean="0">
                          <a:latin typeface="+mj-lt"/>
                        </a:rPr>
                        <a:t>лабандин</a:t>
                      </a:r>
                      <a:r>
                        <a:rPr kumimoji="0" lang="en-US" sz="1800" kern="1200" baseline="0" dirty="0" smtClean="0">
                          <a:latin typeface="+mj-lt"/>
                        </a:rPr>
                        <a:t> (</a:t>
                      </a:r>
                      <a:r>
                        <a:rPr kumimoji="0" lang="ru-RU" sz="1800" kern="1200" dirty="0" err="1" smtClean="0">
                          <a:latin typeface="+mj-lt"/>
                        </a:rPr>
                        <a:t>MnS</a:t>
                      </a:r>
                      <a:r>
                        <a:rPr kumimoji="0" lang="en-US" sz="1800" kern="1200" dirty="0" smtClean="0">
                          <a:latin typeface="+mj-lt"/>
                        </a:rPr>
                        <a:t>)</a:t>
                      </a:r>
                      <a:endParaRPr lang="ru-RU" dirty="0">
                        <a:latin typeface="+mj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86800" cy="6953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cs typeface="Times New Roman" pitchFamily="18" charset="0"/>
              </a:rPr>
              <a:t>СХЕМА  СТЕНДОВОЙ  УСТАНОВКИ  ДЛЯ  ИССЛЕДОВАНИЯ СЕРООЧИСТКИ  РЕАЛЬНОГО  ГЕНЕРАТОРНОГО  ГАЗА</a:t>
            </a:r>
            <a:endParaRPr lang="ru-RU" sz="20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7" name="Содержимое 6" descr="Схема стенда ЗуЭТЭЦ-Model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rcRect l="4278" t="9740" b="15379"/>
          <a:stretch>
            <a:fillRect/>
          </a:stretch>
        </p:blipFill>
        <p:spPr>
          <a:xfrm>
            <a:off x="571472" y="921360"/>
            <a:ext cx="7894644" cy="4685288"/>
          </a:xfrm>
        </p:spPr>
      </p:pic>
      <p:sp>
        <p:nvSpPr>
          <p:cNvPr id="5" name="TextBox 4"/>
          <p:cNvSpPr txBox="1"/>
          <p:nvPr/>
        </p:nvSpPr>
        <p:spPr>
          <a:xfrm>
            <a:off x="203476" y="5572141"/>
            <a:ext cx="786898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1 - газификатор; 2, 3 - циклоны; 4 - </a:t>
            </a:r>
            <a:r>
              <a:rPr lang="ru-RU" sz="1600" dirty="0" err="1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металлотканевый</a:t>
            </a:r>
            <a:r>
              <a:rPr lang="ru-RU" sz="1600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 фильтр; 5 - камера сжигания;  6 – реактор сероочистки; 7 - задвижка; 8 - обогреваемый трубопровод; 9 - баллон с воздухом;  10 - баллон с азотом;  11, 12 - вентили; </a:t>
            </a:r>
            <a:br>
              <a:rPr lang="ru-RU" sz="1600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</a:br>
            <a:r>
              <a:rPr lang="ru-RU" sz="1600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13 - измеритель расхода;  14 – игольчатый вентиль;  15 - рубашка реактора.</a:t>
            </a: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УСРЕДНЕННЫЙ  СОСТАВ   РЕАЛЬНОГО  ГЕНЕРАТОРНОГО  ГАЗА  </a:t>
            </a:r>
            <a:b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cs typeface="Times New Roman" pitchFamily="18" charset="0"/>
              </a:rPr>
              <a:t>И  УСЛОВИЯ  ПРОВЕДЕНИЯ  ЭКСПЕРИМЕНТОВ</a:t>
            </a:r>
            <a:endParaRPr lang="ru-RU" sz="18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85720" y="1500174"/>
          <a:ext cx="8286808" cy="3786212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895508"/>
                <a:gridCol w="4391300"/>
              </a:tblGrid>
              <a:tr h="6949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</a:rPr>
                        <a:t>Компонент </a:t>
                      </a:r>
                      <a:endParaRPr lang="ru-RU" sz="1800" b="1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</a:rPr>
                        <a:t>генераторного </a:t>
                      </a:r>
                      <a:r>
                        <a:rPr lang="ru-RU" sz="1800" b="1" dirty="0">
                          <a:solidFill>
                            <a:srgbClr val="0070C0"/>
                          </a:solidFill>
                        </a:rPr>
                        <a:t>газа</a:t>
                      </a:r>
                      <a:endParaRPr lang="ru-RU" sz="1800" b="1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</a:rPr>
                        <a:t>Объемное содержание </a:t>
                      </a:r>
                      <a:endParaRPr lang="ru-RU" sz="1800" b="1" dirty="0" smtClean="0">
                        <a:solidFill>
                          <a:srgbClr val="0070C0"/>
                        </a:solidFill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</a:rPr>
                        <a:t>компонента</a:t>
                      </a:r>
                      <a:r>
                        <a:rPr lang="ru-RU" sz="1800" b="1" dirty="0">
                          <a:solidFill>
                            <a:srgbClr val="0070C0"/>
                          </a:solidFill>
                        </a:rPr>
                        <a:t>, </a:t>
                      </a:r>
                      <a:r>
                        <a:rPr lang="ru-RU" sz="1800" b="1" dirty="0" smtClean="0">
                          <a:solidFill>
                            <a:srgbClr val="0070C0"/>
                          </a:solidFill>
                        </a:rPr>
                        <a:t>% об.</a:t>
                      </a:r>
                      <a:endParaRPr lang="ru-RU" sz="1800" b="1" dirty="0">
                        <a:solidFill>
                          <a:srgbClr val="0070C0"/>
                        </a:solidFill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8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СО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"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28,91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7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СО</a:t>
                      </a:r>
                      <a:r>
                        <a:rPr lang="ru-RU" sz="2000" baseline="-25000" dirty="0"/>
                        <a:t>2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"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1,89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7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Н</a:t>
                      </a:r>
                      <a:r>
                        <a:rPr lang="ru-RU" sz="2000" baseline="-25000" dirty="0"/>
                        <a:t>2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"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10,62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7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2000"/>
                        <a:t>Н</a:t>
                      </a:r>
                      <a:r>
                        <a:rPr lang="ru-RU" sz="2000" baseline="-25000"/>
                        <a:t>2</a:t>
                      </a:r>
                      <a:r>
                        <a:rPr lang="ru-RU" sz="2000"/>
                        <a:t>О</a:t>
                      </a:r>
                      <a:endParaRPr lang="ru-RU" sz="200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"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5,91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7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/>
                        <a:t>N</a:t>
                      </a:r>
                      <a:r>
                        <a:rPr lang="en-US" sz="2000" baseline="-25000"/>
                        <a:t>2</a:t>
                      </a:r>
                      <a:endParaRPr lang="ru-RU" sz="200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"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51,58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7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/>
                        <a:t>CH</a:t>
                      </a:r>
                      <a:r>
                        <a:rPr lang="en-US" sz="2000" baseline="-25000"/>
                        <a:t>4</a:t>
                      </a:r>
                      <a:endParaRPr lang="ru-RU" sz="200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"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0,63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9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/>
                        <a:t>H</a:t>
                      </a:r>
                      <a:r>
                        <a:rPr lang="en-US" sz="2000" baseline="-25000"/>
                        <a:t>2</a:t>
                      </a:r>
                      <a:r>
                        <a:rPr lang="en-US" sz="2000"/>
                        <a:t>S</a:t>
                      </a:r>
                      <a:endParaRPr lang="ru-RU" sz="200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5240" algn="ctr">
                        <a:lnSpc>
                          <a:spcPct val="115000"/>
                        </a:lnSpc>
                      </a:pPr>
                      <a:r>
                        <a:rPr lang="ru-RU" sz="2000" dirty="0"/>
                        <a:t>0,46</a:t>
                      </a:r>
                      <a:endParaRPr lang="ru-RU" sz="2000" dirty="0">
                        <a:latin typeface="+mj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7158" y="5572140"/>
            <a:ext cx="18092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  <a:latin typeface="+mj-lt"/>
              </a:rPr>
              <a:t>Температура</a:t>
            </a:r>
            <a:r>
              <a:rPr lang="en-US" sz="2000" dirty="0" smtClean="0">
                <a:solidFill>
                  <a:srgbClr val="0070C0"/>
                </a:solidFill>
                <a:latin typeface="+mj-lt"/>
              </a:rPr>
              <a:t> </a:t>
            </a:r>
            <a:endParaRPr lang="ru-RU" sz="2000" dirty="0" smtClean="0">
              <a:solidFill>
                <a:srgbClr val="0070C0"/>
              </a:solidFill>
              <a:latin typeface="+mj-lt"/>
            </a:endParaRPr>
          </a:p>
          <a:p>
            <a:pPr algn="ctr"/>
            <a:r>
              <a:rPr lang="en-US" sz="2000" dirty="0" smtClean="0">
                <a:solidFill>
                  <a:srgbClr val="0070C0"/>
                </a:solidFill>
                <a:latin typeface="+mj-lt"/>
              </a:rPr>
              <a:t>500 </a:t>
            </a:r>
            <a:r>
              <a:rPr lang="en-US" sz="2000" dirty="0" smtClean="0">
                <a:solidFill>
                  <a:srgbClr val="0070C0"/>
                </a:solidFill>
                <a:latin typeface="+mj-lt"/>
                <a:cs typeface="Times New Roman"/>
              </a:rPr>
              <a:t>°C</a:t>
            </a:r>
            <a:endParaRPr lang="ru-RU" sz="2000" baseline="30000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643174" y="5572140"/>
            <a:ext cx="19319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  <a:latin typeface="+mj-lt"/>
                <a:cs typeface="Times New Roman"/>
              </a:rPr>
              <a:t>Давление </a:t>
            </a:r>
          </a:p>
          <a:p>
            <a:pPr algn="ctr"/>
            <a:r>
              <a:rPr lang="en-US" sz="2000" dirty="0" smtClean="0">
                <a:solidFill>
                  <a:srgbClr val="0070C0"/>
                </a:solidFill>
                <a:latin typeface="+mj-lt"/>
                <a:cs typeface="Times New Roman"/>
              </a:rPr>
              <a:t>0</a:t>
            </a:r>
            <a:r>
              <a:rPr lang="ru-RU" sz="2000" dirty="0" smtClean="0">
                <a:solidFill>
                  <a:srgbClr val="0070C0"/>
                </a:solidFill>
                <a:latin typeface="+mj-lt"/>
                <a:cs typeface="Times New Roman"/>
              </a:rPr>
              <a:t>,3 ÷ 0,45 МПа</a:t>
            </a:r>
            <a:endParaRPr lang="ru-RU" sz="2000" baseline="30000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29190" y="5572140"/>
            <a:ext cx="31023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  <a:latin typeface="+mj-lt"/>
                <a:cs typeface="Times New Roman"/>
              </a:rPr>
              <a:t>Объемная скорость газа</a:t>
            </a:r>
          </a:p>
          <a:p>
            <a:pPr algn="ctr"/>
            <a:r>
              <a:rPr lang="en-US" sz="2000" dirty="0" smtClean="0">
                <a:solidFill>
                  <a:srgbClr val="0070C0"/>
                </a:solidFill>
                <a:latin typeface="+mj-lt"/>
                <a:cs typeface="Times New Roman"/>
              </a:rPr>
              <a:t>900</a:t>
            </a:r>
            <a:r>
              <a:rPr lang="ru-RU" sz="2000" dirty="0" smtClean="0">
                <a:solidFill>
                  <a:srgbClr val="0070C0"/>
                </a:solidFill>
                <a:cs typeface="Times New Roman"/>
              </a:rPr>
              <a:t> ÷ </a:t>
            </a:r>
            <a:r>
              <a:rPr lang="ru-RU" sz="2000" dirty="0" smtClean="0">
                <a:solidFill>
                  <a:srgbClr val="0070C0"/>
                </a:solidFill>
                <a:latin typeface="+mj-lt"/>
                <a:cs typeface="Times New Roman"/>
              </a:rPr>
              <a:t>16</a:t>
            </a:r>
            <a:r>
              <a:rPr lang="en-US" sz="2000" dirty="0" smtClean="0">
                <a:solidFill>
                  <a:srgbClr val="0070C0"/>
                </a:solidFill>
                <a:latin typeface="+mj-lt"/>
                <a:cs typeface="Times New Roman"/>
              </a:rPr>
              <a:t>00 </a:t>
            </a:r>
            <a:r>
              <a:rPr lang="ru-RU" sz="2000" dirty="0" smtClean="0">
                <a:solidFill>
                  <a:srgbClr val="0070C0"/>
                </a:solidFill>
                <a:latin typeface="+mj-lt"/>
                <a:cs typeface="Times New Roman"/>
              </a:rPr>
              <a:t>ч</a:t>
            </a:r>
            <a:r>
              <a:rPr lang="ru-RU" sz="2000" baseline="30000" dirty="0" smtClean="0">
                <a:solidFill>
                  <a:srgbClr val="0070C0"/>
                </a:solidFill>
                <a:latin typeface="+mj-lt"/>
                <a:cs typeface="Times New Roman"/>
              </a:rPr>
              <a:t>-1</a:t>
            </a:r>
            <a:endParaRPr lang="ru-RU" sz="2000" baseline="30000" dirty="0">
              <a:solidFill>
                <a:srgbClr val="0070C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568952" cy="785810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ГРАФИК  ИЗМЕНЕНИЯ  CТЕПЕНИ  ОЧИСТКИ  СИНТЕЗ-ГАЗА,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ПОЛУЧЕННОГО  ГАЗИФИКАЦИЕЙ НЕФТЯНОГО КОКСА,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В  ТЕЧЕНИЕ  ЭКСПЕРИМЕНТА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8115328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686800" cy="695324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ВОЗМОЖНЫЕ  ПОБОЧНЫЕ  ХИМИЧЕСКИЕ  РЕАКЦИИ  РУД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С  ВОССТАНОВИТЕЛЬНЫМИ  КОМПОНЕНТАМИ  ГЕНЕРАТОРНОГО  ГАЗА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686800" cy="44644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cs typeface="Times New Roman" pitchFamily="18" charset="0"/>
              </a:rPr>
              <a:t>Реакции восстановления оксидов  металлов руд</a:t>
            </a:r>
            <a:r>
              <a:rPr lang="ru-RU" dirty="0" smtClean="0">
                <a:solidFill>
                  <a:srgbClr val="0070C0"/>
                </a:solidFill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en-US" dirty="0" smtClean="0">
              <a:latin typeface="+mj-lt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+mj-lt"/>
                <a:cs typeface="Times New Roman" pitchFamily="18" charset="0"/>
              </a:rPr>
              <a:t>СО + (</a:t>
            </a:r>
            <a:r>
              <a:rPr lang="en-US" dirty="0" err="1" smtClean="0">
                <a:latin typeface="+mj-lt"/>
                <a:cs typeface="Times New Roman" pitchFamily="18" charset="0"/>
              </a:rPr>
              <a:t>Mn</a:t>
            </a:r>
            <a:r>
              <a:rPr 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smtClean="0">
                <a:latin typeface="+mj-lt"/>
                <a:cs typeface="Times New Roman" pitchFamily="18" charset="0"/>
              </a:rPr>
              <a:t>Fe)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2</a:t>
            </a:r>
            <a:r>
              <a:rPr lang="en-US" dirty="0" smtClean="0">
                <a:latin typeface="+mj-lt"/>
                <a:cs typeface="Times New Roman" pitchFamily="18" charset="0"/>
              </a:rPr>
              <a:t>O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3</a:t>
            </a:r>
            <a:r>
              <a:rPr lang="en-US" dirty="0" smtClean="0">
                <a:latin typeface="+mj-lt"/>
                <a:cs typeface="Times New Roman" pitchFamily="18" charset="0"/>
              </a:rPr>
              <a:t> = 2</a:t>
            </a:r>
            <a:r>
              <a:rPr lang="ru-RU" dirty="0" smtClean="0">
                <a:latin typeface="+mj-lt"/>
                <a:cs typeface="Times New Roman" pitchFamily="18" charset="0"/>
              </a:rPr>
              <a:t> (</a:t>
            </a:r>
            <a:r>
              <a:rPr lang="en-US" dirty="0" err="1" smtClean="0">
                <a:latin typeface="+mj-lt"/>
                <a:cs typeface="Times New Roman" pitchFamily="18" charset="0"/>
              </a:rPr>
              <a:t>Mn</a:t>
            </a:r>
            <a:r>
              <a:rPr 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smtClean="0">
                <a:latin typeface="+mj-lt"/>
                <a:cs typeface="Times New Roman" pitchFamily="18" charset="0"/>
              </a:rPr>
              <a:t>Fe)</a:t>
            </a:r>
            <a:r>
              <a:rPr lang="ru-RU" dirty="0" smtClean="0">
                <a:latin typeface="+mj-lt"/>
                <a:cs typeface="Times New Roman" pitchFamily="18" charset="0"/>
              </a:rPr>
              <a:t>О</a:t>
            </a:r>
            <a:r>
              <a:rPr lang="en-US" dirty="0" smtClean="0">
                <a:latin typeface="+mj-lt"/>
                <a:cs typeface="Times New Roman" pitchFamily="18" charset="0"/>
              </a:rPr>
              <a:t> + CO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2</a:t>
            </a:r>
          </a:p>
          <a:p>
            <a:pPr algn="ctr">
              <a:buNone/>
            </a:pPr>
            <a:r>
              <a:rPr lang="en-US" dirty="0" smtClean="0">
                <a:latin typeface="+mj-lt"/>
                <a:cs typeface="Times New Roman" pitchFamily="18" charset="0"/>
              </a:rPr>
              <a:t>H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2</a:t>
            </a:r>
            <a:r>
              <a:rPr lang="en-US" dirty="0" smtClean="0">
                <a:latin typeface="+mj-lt"/>
                <a:cs typeface="Times New Roman" pitchFamily="18" charset="0"/>
              </a:rPr>
              <a:t> + </a:t>
            </a:r>
            <a:r>
              <a:rPr lang="ru-RU" dirty="0" smtClean="0">
                <a:latin typeface="+mj-lt"/>
                <a:cs typeface="Times New Roman" pitchFamily="18" charset="0"/>
              </a:rPr>
              <a:t>(</a:t>
            </a:r>
            <a:r>
              <a:rPr lang="en-US" dirty="0" err="1" smtClean="0">
                <a:latin typeface="+mj-lt"/>
                <a:cs typeface="Times New Roman" pitchFamily="18" charset="0"/>
              </a:rPr>
              <a:t>Mn</a:t>
            </a:r>
            <a:r>
              <a:rPr 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smtClean="0">
                <a:latin typeface="+mj-lt"/>
                <a:cs typeface="Times New Roman" pitchFamily="18" charset="0"/>
              </a:rPr>
              <a:t>Fe)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2</a:t>
            </a:r>
            <a:r>
              <a:rPr lang="en-US" dirty="0" smtClean="0">
                <a:latin typeface="+mj-lt"/>
                <a:cs typeface="Times New Roman" pitchFamily="18" charset="0"/>
              </a:rPr>
              <a:t>O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3</a:t>
            </a:r>
            <a:r>
              <a:rPr lang="en-US" dirty="0" smtClean="0">
                <a:latin typeface="+mj-lt"/>
                <a:cs typeface="Times New Roman" pitchFamily="18" charset="0"/>
              </a:rPr>
              <a:t> = 2</a:t>
            </a:r>
            <a:r>
              <a:rPr lang="ru-RU" dirty="0" smtClean="0">
                <a:latin typeface="+mj-lt"/>
                <a:cs typeface="Times New Roman" pitchFamily="18" charset="0"/>
              </a:rPr>
              <a:t> (</a:t>
            </a:r>
            <a:r>
              <a:rPr lang="en-US" dirty="0" err="1" smtClean="0">
                <a:latin typeface="+mj-lt"/>
                <a:cs typeface="Times New Roman" pitchFamily="18" charset="0"/>
              </a:rPr>
              <a:t>Mn</a:t>
            </a:r>
            <a:r>
              <a:rPr lang="ru-RU" dirty="0" smtClean="0">
                <a:latin typeface="+mj-lt"/>
                <a:cs typeface="Times New Roman" pitchFamily="18" charset="0"/>
              </a:rPr>
              <a:t>, </a:t>
            </a:r>
            <a:r>
              <a:rPr lang="en-US" dirty="0" smtClean="0">
                <a:latin typeface="+mj-lt"/>
                <a:cs typeface="Times New Roman" pitchFamily="18" charset="0"/>
              </a:rPr>
              <a:t>Fe)O + H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2</a:t>
            </a:r>
            <a:r>
              <a:rPr lang="en-US" dirty="0" smtClean="0">
                <a:latin typeface="+mj-lt"/>
                <a:cs typeface="Times New Roman" pitchFamily="18" charset="0"/>
              </a:rPr>
              <a:t>O</a:t>
            </a:r>
            <a:endParaRPr lang="ru-RU" dirty="0" smtClean="0">
              <a:latin typeface="+mj-lt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latin typeface="+mj-lt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cs typeface="Times New Roman" pitchFamily="18" charset="0"/>
              </a:rPr>
              <a:t>Реакции разложения</a:t>
            </a:r>
            <a:r>
              <a:rPr lang="en-US" b="1" dirty="0" smtClean="0">
                <a:solidFill>
                  <a:srgbClr val="0070C0"/>
                </a:solidFill>
                <a:cs typeface="Times New Roman" pitchFamily="18" charset="0"/>
              </a:rPr>
              <a:t> </a:t>
            </a:r>
            <a:endParaRPr lang="ru-RU" b="1" dirty="0" smtClean="0">
              <a:solidFill>
                <a:srgbClr val="0070C0"/>
              </a:solidFill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cs typeface="Times New Roman" pitchFamily="18" charset="0"/>
              </a:rPr>
              <a:t>компонентов генераторного газа</a:t>
            </a:r>
            <a:r>
              <a:rPr lang="ru-RU" dirty="0" smtClean="0">
                <a:solidFill>
                  <a:srgbClr val="0070C0"/>
                </a:solidFill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dirty="0" smtClean="0">
              <a:latin typeface="+mj-lt"/>
              <a:cs typeface="Times New Roman" pitchFamily="18" charset="0"/>
            </a:endParaRPr>
          </a:p>
          <a:p>
            <a:pPr algn="ctr">
              <a:buNone/>
            </a:pPr>
            <a:r>
              <a:rPr lang="en-US" dirty="0" smtClean="0">
                <a:latin typeface="+mj-lt"/>
                <a:cs typeface="Times New Roman" pitchFamily="18" charset="0"/>
              </a:rPr>
              <a:t>CH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4</a:t>
            </a:r>
            <a:r>
              <a:rPr lang="en-US" dirty="0" smtClean="0">
                <a:latin typeface="+mj-lt"/>
                <a:cs typeface="Times New Roman" pitchFamily="18" charset="0"/>
              </a:rPr>
              <a:t> → C + 2</a:t>
            </a:r>
            <a:r>
              <a:rPr 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smtClean="0">
                <a:latin typeface="+mj-lt"/>
                <a:cs typeface="Times New Roman" pitchFamily="18" charset="0"/>
              </a:rPr>
              <a:t>H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2</a:t>
            </a:r>
          </a:p>
          <a:p>
            <a:pPr algn="ctr">
              <a:buNone/>
            </a:pPr>
            <a:r>
              <a:rPr lang="en-US" dirty="0" smtClean="0">
                <a:latin typeface="+mj-lt"/>
                <a:cs typeface="Times New Roman" pitchFamily="18" charset="0"/>
              </a:rPr>
              <a:t>2</a:t>
            </a:r>
            <a:r>
              <a:rPr lang="ru-RU" dirty="0" smtClean="0">
                <a:latin typeface="+mj-lt"/>
                <a:cs typeface="Times New Roman" pitchFamily="18" charset="0"/>
              </a:rPr>
              <a:t> </a:t>
            </a:r>
            <a:r>
              <a:rPr lang="en-US" dirty="0" smtClean="0">
                <a:latin typeface="+mj-lt"/>
                <a:cs typeface="Times New Roman" pitchFamily="18" charset="0"/>
              </a:rPr>
              <a:t>CO → C + CO</a:t>
            </a:r>
            <a:r>
              <a:rPr lang="en-US" baseline="-25000" dirty="0" smtClean="0">
                <a:latin typeface="+mj-lt"/>
                <a:cs typeface="Times New Roman" pitchFamily="18" charset="0"/>
              </a:rPr>
              <a:t>2</a:t>
            </a:r>
            <a:endParaRPr lang="ru-RU" baseline="-25000" dirty="0">
              <a:latin typeface="+mj-lt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467600" cy="7032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</a:rPr>
              <a:t>УСЛОВИЯ  ПРОВЕДЕНИЯ  ЛАБОРАТОРНЫХ  ИССЛЕДОВАНИЙ  ПОБОЧНЫХ  ХИМИЧЕСКИХ  РЕАКЦИЙ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329130"/>
          </a:xfrm>
        </p:spPr>
        <p:txBody>
          <a:bodyPr>
            <a:normAutofit lnSpcReduction="10000"/>
          </a:bodyPr>
          <a:lstStyle/>
          <a:p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Плотный  (неподвижный)  слой  материала</a:t>
            </a:r>
          </a:p>
          <a:p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Исходный  состав  модельного  газа (% об.): </a:t>
            </a:r>
          </a:p>
          <a:p>
            <a:pPr algn="ctr">
              <a:buNone/>
            </a:pPr>
            <a:r>
              <a:rPr lang="ru-RU" sz="2000" dirty="0" smtClean="0">
                <a:cs typeface="Times New Roman" pitchFamily="18" charset="0"/>
              </a:rPr>
              <a:t>СО (25,75); Н</a:t>
            </a:r>
            <a:r>
              <a:rPr lang="ru-RU" sz="2000" baseline="-25000" dirty="0" smtClean="0">
                <a:cs typeface="Times New Roman" pitchFamily="18" charset="0"/>
              </a:rPr>
              <a:t>2</a:t>
            </a:r>
            <a:r>
              <a:rPr lang="ru-RU" sz="2000" dirty="0" smtClean="0">
                <a:cs typeface="Times New Roman" pitchFamily="18" charset="0"/>
              </a:rPr>
              <a:t> (15,83); СН</a:t>
            </a:r>
            <a:r>
              <a:rPr lang="ru-RU" sz="2000" baseline="-25000" dirty="0" smtClean="0">
                <a:cs typeface="Times New Roman" pitchFamily="18" charset="0"/>
              </a:rPr>
              <a:t>4</a:t>
            </a:r>
            <a:r>
              <a:rPr lang="ru-RU" sz="2000" dirty="0" smtClean="0">
                <a:cs typeface="Times New Roman" pitchFamily="18" charset="0"/>
              </a:rPr>
              <a:t> (31,55); </a:t>
            </a:r>
            <a:r>
              <a:rPr lang="en-US" sz="2000" dirty="0" smtClean="0">
                <a:cs typeface="Times New Roman" pitchFamily="18" charset="0"/>
              </a:rPr>
              <a:t>N</a:t>
            </a:r>
            <a:r>
              <a:rPr lang="en-US" sz="2000" baseline="-25000" dirty="0" smtClean="0">
                <a:cs typeface="Times New Roman" pitchFamily="18" charset="0"/>
              </a:rPr>
              <a:t>2</a:t>
            </a:r>
            <a:r>
              <a:rPr lang="ru-RU" sz="2000" dirty="0" smtClean="0">
                <a:cs typeface="Times New Roman" pitchFamily="18" charset="0"/>
              </a:rPr>
              <a:t> (26,87)</a:t>
            </a:r>
          </a:p>
          <a:p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Температура  проведения  экспериментов, °С</a:t>
            </a:r>
            <a:r>
              <a:rPr lang="ru-RU" sz="2000" i="1" dirty="0" smtClean="0">
                <a:latin typeface="Times New Roman"/>
                <a:cs typeface="Times New Roman"/>
              </a:rPr>
              <a:t> </a:t>
            </a:r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2000" dirty="0" smtClean="0">
                <a:cs typeface="Times New Roman" pitchFamily="18" charset="0"/>
              </a:rPr>
              <a:t>500, 600, 700, 800</a:t>
            </a:r>
          </a:p>
          <a:p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Объемная  скорость газа, ч</a:t>
            </a:r>
            <a:r>
              <a:rPr lang="ru-RU" sz="2000" i="1" baseline="30000" dirty="0" smtClean="0">
                <a:solidFill>
                  <a:srgbClr val="0070C0"/>
                </a:solidFill>
                <a:cs typeface="Times New Roman" pitchFamily="18" charset="0"/>
              </a:rPr>
              <a:t>-1</a:t>
            </a:r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:</a:t>
            </a:r>
          </a:p>
          <a:p>
            <a:pPr algn="ctr">
              <a:buNone/>
            </a:pPr>
            <a:r>
              <a:rPr lang="ru-RU" sz="2000" dirty="0" smtClean="0">
                <a:cs typeface="Times New Roman" pitchFamily="18" charset="0"/>
              </a:rPr>
              <a:t>1200 ÷ 1600</a:t>
            </a:r>
          </a:p>
          <a:p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Определение  концентраций  компонентов  (Н</a:t>
            </a:r>
            <a:r>
              <a:rPr lang="ru-RU" sz="2000" i="1" baseline="-25000" dirty="0" smtClean="0">
                <a:solidFill>
                  <a:srgbClr val="0070C0"/>
                </a:solidFill>
                <a:cs typeface="Times New Roman" pitchFamily="18" charset="0"/>
              </a:rPr>
              <a:t>2</a:t>
            </a:r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, СО, СН</a:t>
            </a:r>
            <a:r>
              <a:rPr lang="ru-RU" sz="2000" i="1" baseline="-25000" dirty="0" smtClean="0">
                <a:solidFill>
                  <a:srgbClr val="0070C0"/>
                </a:solidFill>
                <a:cs typeface="Times New Roman" pitchFamily="18" charset="0"/>
              </a:rPr>
              <a:t>4</a:t>
            </a:r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) на  выходе  из  реактора  проводилось методом газовой хроматографии </a:t>
            </a:r>
          </a:p>
          <a:p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Анализ  результатов  проводился  с  учетом  изменения массы  проб  исследуемых  руд  в  ходе  проведения  экспериментов</a:t>
            </a:r>
          </a:p>
          <a:p>
            <a:endParaRPr lang="ru-RU" sz="2000" i="1" dirty="0" smtClean="0">
              <a:solidFill>
                <a:srgbClr val="0070C0"/>
              </a:solidFill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686800" cy="766762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ПОТЕРИ  ХИМИЧЕСКОГО  ТЕПЛА  МОДЕЛЬНОГО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ГЕНЕРАТОРНОГО  ГАЗА  ВСЛЕДСТВИЕ  ПРОТЕКАНИЯ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ПОБОЧНЫХ  ХИМИЧЕСКИХ  РЕАКЦИЙ  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14282" y="1412776"/>
          <a:ext cx="8686800" cy="46847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786182" y="6215082"/>
            <a:ext cx="18397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cs typeface="Times New Roman" pitchFamily="18" charset="0"/>
              </a:rPr>
              <a:t>Температура, °С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РЕАКТОР  СЕРООЧИСТКИ  КИПЯЩЕГО  СЛОЯ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С  ЭЛЕКТРИЧЕСКОЙ  ПЕЧЬЮ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2" descr="IMG_2886"/>
          <p:cNvPicPr>
            <a:picLocks noChangeAspect="1" noChangeArrowheads="1"/>
          </p:cNvPicPr>
          <p:nvPr/>
        </p:nvPicPr>
        <p:blipFill>
          <a:blip r:embed="rId3" cstate="print"/>
          <a:srcRect l="13115" r="9836"/>
          <a:stretch>
            <a:fillRect/>
          </a:stretch>
        </p:blipFill>
        <p:spPr bwMode="auto">
          <a:xfrm>
            <a:off x="2285984" y="1428736"/>
            <a:ext cx="4000528" cy="5208120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7472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prstClr val="black"/>
                </a:solidFill>
              </a:rPr>
              <a:t>УСЛОВИЯ  ПРОВЕДЕНИЯ  СТЕНДОВЫХ  ИССЛЕДОВАНИЙ  СЕРООЧИСТКИ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428736"/>
            <a:ext cx="8043890" cy="4873752"/>
          </a:xfrm>
        </p:spPr>
        <p:txBody>
          <a:bodyPr>
            <a:normAutofit fontScale="92500" lnSpcReduction="20000"/>
          </a:bodyPr>
          <a:lstStyle/>
          <a:p>
            <a:r>
              <a:rPr lang="ru-RU" sz="2200" i="1" dirty="0" smtClean="0">
                <a:solidFill>
                  <a:srgbClr val="0070C0"/>
                </a:solidFill>
                <a:cs typeface="Times New Roman" pitchFamily="18" charset="0"/>
              </a:rPr>
              <a:t>Кипящий  (</a:t>
            </a:r>
            <a:r>
              <a:rPr lang="ru-RU" sz="2200" i="1" dirty="0" err="1" smtClean="0">
                <a:solidFill>
                  <a:srgbClr val="0070C0"/>
                </a:solidFill>
                <a:cs typeface="Times New Roman" pitchFamily="18" charset="0"/>
              </a:rPr>
              <a:t>псевдоожиженный</a:t>
            </a:r>
            <a:r>
              <a:rPr lang="ru-RU" sz="2200" i="1" dirty="0" smtClean="0">
                <a:solidFill>
                  <a:srgbClr val="0070C0"/>
                </a:solidFill>
                <a:cs typeface="Times New Roman" pitchFamily="18" charset="0"/>
              </a:rPr>
              <a:t>) слой  материала</a:t>
            </a:r>
          </a:p>
          <a:p>
            <a:r>
              <a:rPr lang="ru-RU" sz="2200" i="1" dirty="0" smtClean="0">
                <a:solidFill>
                  <a:srgbClr val="0070C0"/>
                </a:solidFill>
                <a:cs typeface="Times New Roman" pitchFamily="18" charset="0"/>
              </a:rPr>
              <a:t>Исходный  состав  модельного  генераторного  газа (% об.): </a:t>
            </a:r>
          </a:p>
          <a:p>
            <a:pPr algn="ctr">
              <a:buNone/>
            </a:pPr>
            <a:r>
              <a:rPr lang="ru-RU" sz="2200" dirty="0" smtClean="0">
                <a:cs typeface="Times New Roman" pitchFamily="18" charset="0"/>
              </a:rPr>
              <a:t>СО (29,0);  Н</a:t>
            </a:r>
            <a:r>
              <a:rPr lang="ru-RU" sz="2200" baseline="-25000" dirty="0" smtClean="0">
                <a:cs typeface="Times New Roman" pitchFamily="18" charset="0"/>
              </a:rPr>
              <a:t>2</a:t>
            </a:r>
            <a:r>
              <a:rPr lang="ru-RU" sz="2200" dirty="0" smtClean="0">
                <a:cs typeface="Times New Roman" pitchFamily="18" charset="0"/>
              </a:rPr>
              <a:t> (8,0);  СО</a:t>
            </a:r>
            <a:r>
              <a:rPr lang="ru-RU" sz="2200" baseline="-25000" dirty="0" smtClean="0">
                <a:cs typeface="Times New Roman" pitchFamily="18" charset="0"/>
              </a:rPr>
              <a:t>2</a:t>
            </a:r>
            <a:r>
              <a:rPr lang="ru-RU" sz="2200" dirty="0" smtClean="0">
                <a:cs typeface="Times New Roman" pitchFamily="18" charset="0"/>
              </a:rPr>
              <a:t> (2,0);  СН</a:t>
            </a:r>
            <a:r>
              <a:rPr lang="ru-RU" sz="2200" baseline="-25000" dirty="0" smtClean="0">
                <a:cs typeface="Times New Roman" pitchFamily="18" charset="0"/>
              </a:rPr>
              <a:t>4</a:t>
            </a:r>
            <a:r>
              <a:rPr lang="ru-RU" sz="2200" dirty="0" smtClean="0">
                <a:cs typeface="Times New Roman" pitchFamily="18" charset="0"/>
              </a:rPr>
              <a:t> (1,0);  H</a:t>
            </a:r>
            <a:r>
              <a:rPr lang="ru-RU" sz="2200" baseline="-25000" dirty="0" smtClean="0">
                <a:cs typeface="Times New Roman" pitchFamily="18" charset="0"/>
              </a:rPr>
              <a:t>2</a:t>
            </a:r>
            <a:r>
              <a:rPr lang="ru-RU" sz="2200" dirty="0" smtClean="0">
                <a:cs typeface="Times New Roman" pitchFamily="18" charset="0"/>
              </a:rPr>
              <a:t>S (0,05);  N</a:t>
            </a:r>
            <a:r>
              <a:rPr lang="ru-RU" sz="2200" baseline="-25000" dirty="0" smtClean="0">
                <a:cs typeface="Times New Roman" pitchFamily="18" charset="0"/>
              </a:rPr>
              <a:t>2</a:t>
            </a:r>
            <a:r>
              <a:rPr lang="ru-RU" sz="2200" dirty="0" smtClean="0">
                <a:cs typeface="Times New Roman" pitchFamily="18" charset="0"/>
              </a:rPr>
              <a:t> (59,95)</a:t>
            </a:r>
          </a:p>
          <a:p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Температура  проведения  экспериментов, °С</a:t>
            </a:r>
            <a:r>
              <a:rPr lang="ru-RU" i="1" dirty="0" smtClean="0">
                <a:latin typeface="Times New Roman"/>
                <a:cs typeface="Times New Roman"/>
              </a:rPr>
              <a:t> </a:t>
            </a:r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dirty="0" smtClean="0">
                <a:cs typeface="Times New Roman" pitchFamily="18" charset="0"/>
              </a:rPr>
              <a:t>400, 500, 600</a:t>
            </a:r>
          </a:p>
          <a:p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Фракционный состав </a:t>
            </a:r>
            <a:r>
              <a:rPr lang="ru-RU" i="1" dirty="0" err="1" smtClean="0">
                <a:solidFill>
                  <a:srgbClr val="0070C0"/>
                </a:solidFill>
                <a:cs typeface="Times New Roman" pitchFamily="18" charset="0"/>
              </a:rPr>
              <a:t>хемосорбента</a:t>
            </a:r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, мкм:</a:t>
            </a:r>
          </a:p>
          <a:p>
            <a:pPr algn="ctr">
              <a:buNone/>
            </a:pPr>
            <a:r>
              <a:rPr lang="ru-RU" dirty="0" smtClean="0">
                <a:cs typeface="Times New Roman" pitchFamily="18" charset="0"/>
              </a:rPr>
              <a:t>160 ÷ 250</a:t>
            </a:r>
          </a:p>
          <a:p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Линейная  скорость  газа  в  реакторе, м/с:</a:t>
            </a:r>
          </a:p>
          <a:p>
            <a:pPr algn="ctr">
              <a:buNone/>
            </a:pPr>
            <a:r>
              <a:rPr lang="ru-RU" dirty="0" smtClean="0">
                <a:cs typeface="Times New Roman" pitchFamily="18" charset="0"/>
              </a:rPr>
              <a:t>0,</a:t>
            </a:r>
            <a:r>
              <a:rPr lang="en-US" dirty="0" smtClean="0">
                <a:cs typeface="Times New Roman" pitchFamily="18" charset="0"/>
              </a:rPr>
              <a:t>15</a:t>
            </a:r>
            <a:r>
              <a:rPr lang="ru-RU" dirty="0" smtClean="0">
                <a:cs typeface="Times New Roman" pitchFamily="18" charset="0"/>
              </a:rPr>
              <a:t> ÷ 0,</a:t>
            </a:r>
            <a:r>
              <a:rPr lang="en-US" dirty="0" smtClean="0">
                <a:cs typeface="Times New Roman" pitchFamily="18" charset="0"/>
              </a:rPr>
              <a:t>20</a:t>
            </a:r>
            <a:endParaRPr lang="ru-RU" dirty="0" smtClean="0">
              <a:cs typeface="Times New Roman" pitchFamily="18" charset="0"/>
            </a:endParaRPr>
          </a:p>
          <a:p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Определение  концентраций  компонентов (Н</a:t>
            </a:r>
            <a:r>
              <a:rPr lang="ru-RU" i="1" baseline="-25000" dirty="0" smtClean="0">
                <a:solidFill>
                  <a:srgbClr val="0070C0"/>
                </a:solidFill>
                <a:cs typeface="Times New Roman" pitchFamily="18" charset="0"/>
              </a:rPr>
              <a:t>2</a:t>
            </a:r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, СО, СО</a:t>
            </a:r>
            <a:r>
              <a:rPr lang="ru-RU" i="1" baseline="-25000" dirty="0" smtClean="0">
                <a:solidFill>
                  <a:srgbClr val="0070C0"/>
                </a:solidFill>
                <a:cs typeface="Times New Roman" pitchFamily="18" charset="0"/>
              </a:rPr>
              <a:t>2</a:t>
            </a:r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, СН</a:t>
            </a:r>
            <a:r>
              <a:rPr lang="ru-RU" i="1" baseline="-25000" dirty="0" smtClean="0">
                <a:solidFill>
                  <a:srgbClr val="0070C0"/>
                </a:solidFill>
                <a:cs typeface="Times New Roman" pitchFamily="18" charset="0"/>
              </a:rPr>
              <a:t>4</a:t>
            </a:r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) на  выходе  из  реактора  проводилось методом газовой хроматографии </a:t>
            </a:r>
          </a:p>
          <a:p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Определение  концентрации  сероводорода  на  выходе  из  реактора  проводилось  химическим  методом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8858312" cy="838200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ГРАФИК  ИЗМЕНЕНИЯ  СТЕПЕНИ  ОЧИСТКИ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МОДЕЛЬНОГО  СИНТЕЗ-ГАЗА  ОТ  </a:t>
            </a:r>
            <a:r>
              <a:rPr lang="en-US" sz="1600" b="1" dirty="0" smtClean="0">
                <a:solidFill>
                  <a:schemeClr val="tx1"/>
                </a:solidFill>
                <a:cs typeface="Times New Roman" pitchFamily="18" charset="0"/>
              </a:rPr>
              <a:t>H</a:t>
            </a:r>
            <a:r>
              <a:rPr lang="en-US" sz="1600" b="1" baseline="-25000" dirty="0" smtClean="0">
                <a:solidFill>
                  <a:schemeClr val="tx1"/>
                </a:solidFill>
                <a:cs typeface="Times New Roman" pitchFamily="18" charset="0"/>
              </a:rPr>
              <a:t>2</a:t>
            </a:r>
            <a:r>
              <a:rPr lang="en-US" sz="1600" b="1" dirty="0" smtClean="0">
                <a:solidFill>
                  <a:schemeClr val="tx1"/>
                </a:solidFill>
                <a:cs typeface="Times New Roman" pitchFamily="18" charset="0"/>
              </a:rPr>
              <a:t>S</a:t>
            </a: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 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 В  ХОДЕ  ЭКСПЕРИМЕНТА  В РЕЖИМЕ КИПЯЩЕГО СЛОЯ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85720" y="1714488"/>
          <a:ext cx="8358246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04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РЕЗУЛЬТАТЫ   СТЕНДОВЫХ  ЭКСПЕРИМЕНТОВ 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ПО  СЕРООЧИСТКЕ  МОДЕЛЬНОГО СИНТЕЗ-ГАЗА  </a:t>
            </a:r>
            <a:b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В  РЕЖИМЕ  КИПЯЩЕГО  СЛОЯ 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51520" y="1700808"/>
          <a:ext cx="8215370" cy="3286148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1857388"/>
                <a:gridCol w="2714644"/>
                <a:gridCol w="3643338"/>
              </a:tblGrid>
              <a:tr h="1273059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70C0"/>
                          </a:solidFill>
                          <a:latin typeface="+mn-lt"/>
                          <a:cs typeface="Times New Roman" pitchFamily="18" charset="0"/>
                        </a:rPr>
                        <a:t>Температура, °С</a:t>
                      </a:r>
                      <a:endParaRPr lang="ru-RU" sz="1800" b="1" dirty="0">
                        <a:solidFill>
                          <a:srgbClr val="0070C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70C0"/>
                          </a:solidFill>
                          <a:latin typeface="+mn-lt"/>
                          <a:cs typeface="Times New Roman" pitchFamily="18" charset="0"/>
                        </a:rPr>
                        <a:t>Динамическая</a:t>
                      </a:r>
                      <a:r>
                        <a:rPr lang="ru-RU" sz="1800" b="1" baseline="0" dirty="0" smtClean="0">
                          <a:solidFill>
                            <a:srgbClr val="0070C0"/>
                          </a:solidFill>
                          <a:latin typeface="+mn-lt"/>
                          <a:cs typeface="Times New Roman" pitchFamily="18" charset="0"/>
                        </a:rPr>
                        <a:t>  ёмкость </a:t>
                      </a:r>
                      <a:r>
                        <a:rPr lang="ru-RU" sz="1800" b="1" baseline="0" dirty="0" err="1" smtClean="0">
                          <a:solidFill>
                            <a:srgbClr val="0070C0"/>
                          </a:solidFill>
                          <a:latin typeface="+mn-lt"/>
                          <a:cs typeface="Times New Roman" pitchFamily="18" charset="0"/>
                        </a:rPr>
                        <a:t>хемосорбента</a:t>
                      </a:r>
                      <a:r>
                        <a:rPr lang="ru-RU" sz="1800" b="1" baseline="0" dirty="0" smtClean="0">
                          <a:solidFill>
                            <a:srgbClr val="0070C0"/>
                          </a:solidFill>
                          <a:latin typeface="+mn-lt"/>
                          <a:cs typeface="Times New Roman" pitchFamily="18" charset="0"/>
                        </a:rPr>
                        <a:t>, </a:t>
                      </a:r>
                      <a:br>
                        <a:rPr lang="ru-RU" sz="1800" b="1" baseline="0" dirty="0" smtClean="0">
                          <a:solidFill>
                            <a:srgbClr val="0070C0"/>
                          </a:solidFill>
                          <a:latin typeface="+mn-lt"/>
                          <a:cs typeface="Times New Roman" pitchFamily="18" charset="0"/>
                        </a:rPr>
                      </a:br>
                      <a:r>
                        <a:rPr lang="ru-RU" sz="1800" b="1" baseline="0" dirty="0" smtClean="0">
                          <a:solidFill>
                            <a:srgbClr val="0070C0"/>
                          </a:solidFill>
                          <a:latin typeface="+mn-lt"/>
                          <a:cs typeface="Times New Roman" pitchFamily="18" charset="0"/>
                        </a:rPr>
                        <a:t>% масс.</a:t>
                      </a:r>
                      <a:endParaRPr lang="ru-RU" sz="1800" b="1" dirty="0">
                        <a:solidFill>
                          <a:srgbClr val="0070C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Средние  по  опыту  потери химического  тепла  газа, </a:t>
                      </a:r>
                    </a:p>
                    <a:p>
                      <a:pPr algn="ctr"/>
                      <a:r>
                        <a:rPr kumimoji="0" lang="ru-RU" sz="1800" b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% относительные</a:t>
                      </a:r>
                      <a:endParaRPr lang="ru-RU" sz="1800" b="1" dirty="0">
                        <a:solidFill>
                          <a:srgbClr val="0070C0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095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itchFamily="18" charset="0"/>
                        </a:rPr>
                        <a:t>400</a:t>
                      </a:r>
                      <a:endParaRPr lang="ru-RU" sz="20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itchFamily="18" charset="0"/>
                        </a:rPr>
                        <a:t>8,9</a:t>
                      </a:r>
                      <a:endParaRPr lang="ru-RU" sz="20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723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itchFamily="18" charset="0"/>
                        </a:rPr>
                        <a:t>500</a:t>
                      </a:r>
                      <a:endParaRPr lang="ru-RU" sz="20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itchFamily="18" charset="0"/>
                        </a:rPr>
                        <a:t>17,4</a:t>
                      </a:r>
                      <a:endParaRPr lang="ru-RU" sz="20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1,4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9756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itchFamily="18" charset="0"/>
                        </a:rPr>
                        <a:t>600</a:t>
                      </a:r>
                      <a:endParaRPr lang="ru-RU" sz="20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itchFamily="18" charset="0"/>
                        </a:rPr>
                        <a:t>25,7</a:t>
                      </a:r>
                      <a:endParaRPr lang="ru-RU" sz="20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27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2,2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51520" y="5517232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Динамическая ёмкость лучших отечественных </a:t>
            </a:r>
          </a:p>
          <a:p>
            <a:r>
              <a:rPr lang="ru-RU" dirty="0" smtClean="0"/>
              <a:t>синтетических </a:t>
            </a:r>
            <a:r>
              <a:rPr lang="ru-RU" dirty="0" err="1" smtClean="0"/>
              <a:t>хемосорбентов</a:t>
            </a:r>
            <a:r>
              <a:rPr lang="ru-RU" dirty="0" smtClean="0"/>
              <a:t> сероводорода составляет  28 % масс.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ОБЛАСТИ  ПРИМЕНЕНИЯ  МИНЕРАЛЬНОГО  ХЕМОСОРБЕНТА  ДЛЯ  СЕРООЧИСТКИ  ГАЗА  ГАЗИФИКАЦИИ  УГЛЕЙ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1000108"/>
            <a:ext cx="8643998" cy="535785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sz="2600" b="1" dirty="0" smtClean="0">
              <a:solidFill>
                <a:srgbClr val="0070C0"/>
              </a:solidFill>
              <a:latin typeface="+mj-lt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Энергетика:</a:t>
            </a:r>
          </a:p>
          <a:p>
            <a:pPr marL="355600" indent="-355600"/>
            <a:r>
              <a:rPr lang="ru-RU" sz="2200" dirty="0" smtClean="0">
                <a:latin typeface="+mj-lt"/>
                <a:cs typeface="Times New Roman" pitchFamily="18" charset="0"/>
              </a:rPr>
              <a:t>ПГУ с ВЦГ как малой, так и большой мощности</a:t>
            </a:r>
          </a:p>
          <a:p>
            <a:pPr marL="355600" indent="-355600"/>
            <a:r>
              <a:rPr lang="ru-RU" sz="2200" dirty="0" err="1" smtClean="0">
                <a:latin typeface="+mj-lt"/>
                <a:cs typeface="Times New Roman" pitchFamily="18" charset="0"/>
              </a:rPr>
              <a:t>Твёрдооксидные</a:t>
            </a:r>
            <a:r>
              <a:rPr lang="ru-RU" sz="2200" dirty="0" smtClean="0">
                <a:latin typeface="+mj-lt"/>
                <a:cs typeface="Times New Roman" pitchFamily="18" charset="0"/>
              </a:rPr>
              <a:t> топливные элементы (ТОТЭ) в сочетании с сероочисткой при 300-400 °С синтетическим </a:t>
            </a:r>
            <a:r>
              <a:rPr lang="ru-RU" sz="2200" dirty="0" err="1" smtClean="0">
                <a:latin typeface="+mj-lt"/>
                <a:cs typeface="Times New Roman" pitchFamily="18" charset="0"/>
              </a:rPr>
              <a:t>хемосорбентом</a:t>
            </a:r>
            <a:r>
              <a:rPr lang="ru-RU" sz="2200" dirty="0" smtClean="0">
                <a:latin typeface="+mj-lt"/>
                <a:cs typeface="Times New Roman" pitchFamily="18" charset="0"/>
              </a:rPr>
              <a:t> (например, НИАП-02-05)  для глубокой доочистки до 1-2</a:t>
            </a:r>
            <a:r>
              <a:rPr lang="en-US" sz="2200" dirty="0" smtClean="0">
                <a:latin typeface="+mj-lt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itchFamily="18" charset="0"/>
              </a:rPr>
              <a:t>ppm</a:t>
            </a:r>
            <a:endParaRPr lang="ru-RU" sz="2200" dirty="0" smtClean="0">
              <a:latin typeface="+mj-lt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600" b="1" dirty="0" smtClean="0">
              <a:solidFill>
                <a:srgbClr val="0070C0"/>
              </a:solidFill>
              <a:latin typeface="+mj-lt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+mj-lt"/>
                <a:cs typeface="Times New Roman" pitchFamily="18" charset="0"/>
              </a:rPr>
              <a:t>Другие области промышленности:</a:t>
            </a:r>
          </a:p>
          <a:p>
            <a:pPr marL="355600" indent="-355600"/>
            <a:r>
              <a:rPr lang="ru-RU" sz="2200" dirty="0" smtClean="0">
                <a:latin typeface="+mj-lt"/>
                <a:cs typeface="Times New Roman" pitchFamily="18" charset="0"/>
              </a:rPr>
              <a:t>Предприятия по получению химических веществ из газов газификации углей (ЖМТ, метанол и др.)</a:t>
            </a:r>
            <a:r>
              <a:rPr lang="en-US" sz="2200" dirty="0" smtClean="0">
                <a:latin typeface="+mj-lt"/>
                <a:cs typeface="Times New Roman" pitchFamily="18" charset="0"/>
              </a:rPr>
              <a:t> </a:t>
            </a:r>
            <a:r>
              <a:rPr lang="ru-RU" sz="2200" dirty="0" smtClean="0">
                <a:latin typeface="+mj-lt"/>
                <a:cs typeface="Times New Roman" pitchFamily="18" charset="0"/>
              </a:rPr>
              <a:t>также в сочетании с сероочисткой при 300-400 °С  синтетическим </a:t>
            </a:r>
            <a:r>
              <a:rPr lang="ru-RU" sz="2200" dirty="0" err="1" smtClean="0">
                <a:latin typeface="+mj-lt"/>
                <a:cs typeface="Times New Roman" pitchFamily="18" charset="0"/>
              </a:rPr>
              <a:t>хемосорбентом</a:t>
            </a:r>
            <a:r>
              <a:rPr lang="ru-RU" sz="2200" dirty="0" smtClean="0">
                <a:latin typeface="+mj-lt"/>
                <a:cs typeface="Times New Roman" pitchFamily="18" charset="0"/>
              </a:rPr>
              <a:t> (например, НИАП-02-05) для глубокой доочистки до 1</a:t>
            </a:r>
            <a:r>
              <a:rPr lang="en-US" sz="2200" dirty="0" smtClean="0">
                <a:latin typeface="+mj-lt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+mj-lt"/>
                <a:cs typeface="Times New Roman" pitchFamily="18" charset="0"/>
              </a:rPr>
              <a:t>ppm</a:t>
            </a:r>
            <a:endParaRPr lang="ru-RU" sz="2200" dirty="0" smtClean="0">
              <a:latin typeface="+mj-lt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ТЕХНИЧЕСКИЕ  РЕШЕНИЯ  ПО  СЕРООЧИСТКЕ  ГЕНЕРАТОРНОГО ГАЗА  ДЛЯ  УСТАНОВОК  ПГУ  С  ГАЗИФИКАЦИЕЙ  УГЛЯ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14282" y="1142984"/>
          <a:ext cx="8429684" cy="518633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214710"/>
                <a:gridCol w="2428892"/>
                <a:gridCol w="2786082"/>
              </a:tblGrid>
              <a:tr h="5799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70C0"/>
                          </a:solidFill>
                        </a:rPr>
                        <a:t>Техническое решение</a:t>
                      </a:r>
                      <a:endParaRPr lang="ru-RU" sz="1800" dirty="0">
                        <a:solidFill>
                          <a:srgbClr val="0070C0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ПГУ </a:t>
                      </a:r>
                      <a:r>
                        <a:rPr lang="ru-RU" sz="1800" dirty="0">
                          <a:solidFill>
                            <a:srgbClr val="0070C0"/>
                          </a:solidFill>
                        </a:rPr>
                        <a:t>с ВЦГ малой мощности</a:t>
                      </a:r>
                      <a:endParaRPr lang="ru-RU" sz="1800" dirty="0">
                        <a:solidFill>
                          <a:srgbClr val="0070C0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70C0"/>
                          </a:solidFill>
                        </a:rPr>
                        <a:t>ПГУ </a:t>
                      </a:r>
                      <a:r>
                        <a:rPr lang="ru-RU" sz="1800" dirty="0">
                          <a:solidFill>
                            <a:srgbClr val="0070C0"/>
                          </a:solidFill>
                        </a:rPr>
                        <a:t>с ВЦГ большой мощности</a:t>
                      </a:r>
                      <a:endParaRPr lang="ru-RU" sz="1800" dirty="0">
                        <a:solidFill>
                          <a:srgbClr val="0070C0"/>
                        </a:solidFill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90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Вид соответствующего реактора для данной установки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Реакторы </a:t>
                      </a:r>
                      <a:r>
                        <a:rPr lang="ru-RU" sz="1600" dirty="0"/>
                        <a:t>плотного слоя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Реактор </a:t>
                      </a:r>
                      <a:r>
                        <a:rPr lang="ru-RU" sz="1600" dirty="0"/>
                        <a:t>кипящего слоя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986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Скорость </a:t>
                      </a:r>
                      <a:r>
                        <a:rPr lang="ru-RU" sz="1600" dirty="0" smtClean="0"/>
                        <a:t>генераторного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газа в аппарате, </a:t>
                      </a:r>
                      <a:r>
                        <a:rPr lang="ru-RU" sz="1600" dirty="0"/>
                        <a:t>м/с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0,04</a:t>
                      </a:r>
                      <a:r>
                        <a:rPr lang="ru-RU" sz="1600" baseline="0" dirty="0" smtClean="0"/>
                        <a:t> ÷ </a:t>
                      </a:r>
                      <a:r>
                        <a:rPr lang="ru-RU" sz="1600" dirty="0" smtClean="0"/>
                        <a:t>0,1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Определяется </a:t>
                      </a:r>
                      <a:r>
                        <a:rPr lang="ru-RU" sz="1600" dirty="0" smtClean="0"/>
                        <a:t> размером </a:t>
                      </a:r>
                      <a:r>
                        <a:rPr lang="ru-RU" sz="1600" dirty="0"/>
                        <a:t>частиц </a:t>
                      </a:r>
                      <a:r>
                        <a:rPr lang="ru-RU" sz="1600" dirty="0" smtClean="0"/>
                        <a:t> </a:t>
                      </a:r>
                      <a:r>
                        <a:rPr lang="ru-RU" sz="1600" dirty="0" err="1" smtClean="0"/>
                        <a:t>хемосорбента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986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Размер частиц </a:t>
                      </a:r>
                      <a:r>
                        <a:rPr lang="ru-RU" sz="1600" dirty="0" err="1" smtClean="0"/>
                        <a:t>хемосорбента</a:t>
                      </a:r>
                      <a:r>
                        <a:rPr lang="ru-RU" sz="1600" dirty="0"/>
                        <a:t>, </a:t>
                      </a:r>
                      <a:r>
                        <a:rPr lang="ru-RU" sz="1600" dirty="0" smtClean="0"/>
                        <a:t>мм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1 </a:t>
                      </a:r>
                      <a:r>
                        <a:rPr lang="ru-RU" sz="1600" baseline="0" dirty="0" smtClean="0"/>
                        <a:t>÷ </a:t>
                      </a:r>
                      <a:r>
                        <a:rPr lang="ru-RU" sz="1600" dirty="0" smtClean="0"/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0,25 </a:t>
                      </a:r>
                      <a:r>
                        <a:rPr lang="ru-RU" sz="1600" baseline="0" dirty="0" smtClean="0"/>
                        <a:t>÷ </a:t>
                      </a:r>
                      <a:r>
                        <a:rPr lang="ru-RU" sz="1600" dirty="0" smtClean="0"/>
                        <a:t>1,0</a:t>
                      </a:r>
                      <a:endParaRPr lang="ru-RU" sz="1600" dirty="0"/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(определяется </a:t>
                      </a:r>
                      <a:r>
                        <a:rPr lang="ru-RU" sz="1600" dirty="0" smtClean="0"/>
                        <a:t> расходом </a:t>
                      </a:r>
                      <a:r>
                        <a:rPr lang="ru-RU" sz="1600" dirty="0"/>
                        <a:t>газа)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90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Температура </a:t>
                      </a:r>
                      <a:r>
                        <a:rPr lang="ru-RU" sz="1600" dirty="0" smtClean="0"/>
                        <a:t>генераторного газа</a:t>
                      </a:r>
                      <a:r>
                        <a:rPr lang="ru-RU" sz="1600" dirty="0"/>
                        <a:t>, </a:t>
                      </a:r>
                      <a:r>
                        <a:rPr lang="ru-RU" sz="1600" baseline="0" dirty="0">
                          <a:latin typeface="Times New Roman"/>
                          <a:cs typeface="Times New Roman"/>
                        </a:rPr>
                        <a:t>°</a:t>
                      </a:r>
                      <a:r>
                        <a:rPr lang="ru-RU" sz="1600" dirty="0" smtClean="0"/>
                        <a:t>С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500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500 </a:t>
                      </a:r>
                      <a:r>
                        <a:rPr lang="ru-RU" sz="1600" baseline="0" dirty="0" smtClean="0"/>
                        <a:t>÷ </a:t>
                      </a:r>
                      <a:r>
                        <a:rPr lang="ru-RU" sz="1600" dirty="0" smtClean="0"/>
                        <a:t>600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90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Установка дополнительного пылеуловителя после реактора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Желательно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Да</a:t>
                      </a:r>
                      <a:endParaRPr lang="ru-RU" sz="16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986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Регенерация отработанного сорбента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1) </a:t>
                      </a:r>
                      <a:r>
                        <a:rPr lang="ru-RU" sz="1600" dirty="0" smtClean="0"/>
                        <a:t>Без регенерации (захоронение)</a:t>
                      </a:r>
                      <a:endParaRPr lang="ru-RU" sz="1600" dirty="0"/>
                    </a:p>
                    <a:p>
                      <a:pPr marL="85725" indent="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2) </a:t>
                      </a:r>
                      <a:r>
                        <a:rPr lang="ru-RU" sz="1600" dirty="0" smtClean="0"/>
                        <a:t>Окислительная </a:t>
                      </a:r>
                      <a:r>
                        <a:rPr lang="ru-RU" sz="1600" dirty="0"/>
                        <a:t>или </a:t>
                      </a:r>
                      <a:r>
                        <a:rPr lang="ru-RU" sz="1600" dirty="0" smtClean="0"/>
                        <a:t>бактериологическая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Окислительная регенерация</a:t>
                      </a:r>
                      <a:endParaRPr lang="ru-RU" sz="1600" dirty="0"/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в кипящем слое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429684" cy="838200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ПРИНЦИПИАЛЬНАЯ  СХЕМА  СЕРООЧИСТКИ   ГЕНЕРАТОРНОГО  ГАЗА ДЛЯ  УСТАНОВОК  ПГУ  С  ВЦГ  БОЛЬШОЙ  МОЩНОСТИ  С  ПЕРЕРАБОТКОЙ  </a:t>
            </a:r>
            <a:r>
              <a:rPr lang="en-US" sz="1600" b="1" dirty="0" smtClean="0">
                <a:solidFill>
                  <a:schemeClr val="tx1"/>
                </a:solidFill>
                <a:cs typeface="Times New Roman" pitchFamily="18" charset="0"/>
              </a:rPr>
              <a:t>SO</a:t>
            </a:r>
            <a:r>
              <a:rPr lang="en-US" sz="1600" b="1" baseline="-25000" dirty="0" smtClean="0">
                <a:solidFill>
                  <a:schemeClr val="tx1"/>
                </a:solidFill>
                <a:cs typeface="Times New Roman" pitchFamily="18" charset="0"/>
              </a:rPr>
              <a:t>2</a:t>
            </a:r>
            <a:r>
              <a:rPr lang="en-US" sz="1600" b="1" dirty="0" smtClean="0">
                <a:solidFill>
                  <a:schemeClr val="tx1"/>
                </a:solidFill>
                <a:cs typeface="Times New Roman" pitchFamily="18" charset="0"/>
              </a:rPr>
              <a:t>  </a:t>
            </a: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В  ПИРОСУЛЬФИТ  НАТРИЯ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5589240"/>
            <a:ext cx="892971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rgbClr val="0070C0"/>
                </a:solidFill>
              </a:rPr>
              <a:t>1 – реактор сероочистки кипящего слоя; 2 – система </a:t>
            </a:r>
            <a:r>
              <a:rPr lang="ru-RU" sz="1400" b="1" i="1" dirty="0" err="1" smtClean="0">
                <a:solidFill>
                  <a:srgbClr val="0070C0"/>
                </a:solidFill>
              </a:rPr>
              <a:t>пылеочистки</a:t>
            </a:r>
            <a:r>
              <a:rPr lang="ru-RU" sz="1400" b="1" i="1" dirty="0" smtClean="0">
                <a:solidFill>
                  <a:srgbClr val="0070C0"/>
                </a:solidFill>
              </a:rPr>
              <a:t> очищенного газа; </a:t>
            </a:r>
          </a:p>
          <a:p>
            <a:r>
              <a:rPr lang="ru-RU" sz="1400" b="1" i="1" dirty="0" smtClean="0">
                <a:solidFill>
                  <a:srgbClr val="0070C0"/>
                </a:solidFill>
              </a:rPr>
              <a:t>3 – печь  обжига сульфидов; 4 – система </a:t>
            </a:r>
            <a:r>
              <a:rPr lang="ru-RU" sz="1400" b="1" i="1" dirty="0" err="1" smtClean="0">
                <a:solidFill>
                  <a:srgbClr val="0070C0"/>
                </a:solidFill>
              </a:rPr>
              <a:t>пылеочистки</a:t>
            </a:r>
            <a:r>
              <a:rPr lang="ru-RU" sz="1400" b="1" i="1" dirty="0" smtClean="0">
                <a:solidFill>
                  <a:srgbClr val="0070C0"/>
                </a:solidFill>
              </a:rPr>
              <a:t> обжигового газа;  5 – котёл-утилизатор;  6 – силос свежего </a:t>
            </a:r>
            <a:r>
              <a:rPr lang="ru-RU" sz="1400" b="1" i="1" dirty="0" err="1" smtClean="0">
                <a:solidFill>
                  <a:srgbClr val="0070C0"/>
                </a:solidFill>
              </a:rPr>
              <a:t>хемосорбента</a:t>
            </a:r>
            <a:r>
              <a:rPr lang="ru-RU" sz="1400" b="1" i="1" dirty="0" smtClean="0">
                <a:solidFill>
                  <a:srgbClr val="0070C0"/>
                </a:solidFill>
              </a:rPr>
              <a:t>; 7 – вентилятор;   8 – силос отработанного </a:t>
            </a:r>
            <a:r>
              <a:rPr lang="ru-RU" sz="1400" b="1" i="1" dirty="0" err="1" smtClean="0">
                <a:solidFill>
                  <a:srgbClr val="0070C0"/>
                </a:solidFill>
              </a:rPr>
              <a:t>хемосорбента</a:t>
            </a:r>
            <a:r>
              <a:rPr lang="ru-RU" sz="1400" b="1" i="1" dirty="0" smtClean="0">
                <a:solidFill>
                  <a:srgbClr val="0070C0"/>
                </a:solidFill>
              </a:rPr>
              <a:t>;  9 – силос соды;  10 – реактор получения </a:t>
            </a:r>
            <a:r>
              <a:rPr lang="ru-RU" sz="1400" b="1" i="1" dirty="0" err="1" smtClean="0">
                <a:solidFill>
                  <a:srgbClr val="0070C0"/>
                </a:solidFill>
              </a:rPr>
              <a:t>пиросульфита</a:t>
            </a:r>
            <a:r>
              <a:rPr lang="ru-RU" sz="1400" b="1" i="1" dirty="0" smtClean="0">
                <a:solidFill>
                  <a:srgbClr val="0070C0"/>
                </a:solidFill>
              </a:rPr>
              <a:t> натрия; 11 – дымосос;  12 – силос  </a:t>
            </a:r>
            <a:r>
              <a:rPr lang="ru-RU" sz="1400" b="1" i="1" dirty="0" err="1" smtClean="0">
                <a:solidFill>
                  <a:srgbClr val="0070C0"/>
                </a:solidFill>
              </a:rPr>
              <a:t>пиросульфита</a:t>
            </a:r>
            <a:r>
              <a:rPr lang="ru-RU" sz="1400" b="1" i="1" dirty="0" smtClean="0">
                <a:solidFill>
                  <a:srgbClr val="0070C0"/>
                </a:solidFill>
              </a:rPr>
              <a:t> натрия;   13 – подъёмный механизм</a:t>
            </a:r>
            <a:endParaRPr lang="ru-RU" sz="1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21</a:t>
            </a:fld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 t="5906" b="5906"/>
          <a:stretch>
            <a:fillRect/>
          </a:stretch>
        </p:blipFill>
        <p:spPr bwMode="auto">
          <a:xfrm>
            <a:off x="1000100" y="857232"/>
            <a:ext cx="6715172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001156" cy="623910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ПРИНЦИПИАЛЬНАЯ   СХЕМА   УСТАНОВКИ  ВЫСОКОТЕМПЕРАТУРНОЙ  СЕРООЧИСТКИ  ГЕНЕРАТОРНОГО  ГАЗА  ДЛЯ  ПГУ  С  ВЦГ  НЕБОЛЬШОЙ  МОЩНОСТИ  С  ПЕРЕРАБОТКОЙ  </a:t>
            </a:r>
            <a:r>
              <a:rPr lang="en-US" sz="1600" b="1" dirty="0" smtClean="0">
                <a:solidFill>
                  <a:schemeClr val="tx1"/>
                </a:solidFill>
                <a:cs typeface="Times New Roman" pitchFamily="18" charset="0"/>
              </a:rPr>
              <a:t>SO</a:t>
            </a:r>
            <a:r>
              <a:rPr lang="en-US" sz="1600" b="1" baseline="-25000" dirty="0" smtClean="0">
                <a:solidFill>
                  <a:schemeClr val="tx1"/>
                </a:solidFill>
                <a:cs typeface="Times New Roman" pitchFamily="18" charset="0"/>
              </a:rPr>
              <a:t>2</a:t>
            </a:r>
            <a:r>
              <a:rPr lang="en-US" sz="1600" b="1" dirty="0" smtClean="0">
                <a:solidFill>
                  <a:schemeClr val="tx1"/>
                </a:solidFill>
                <a:cs typeface="Times New Roman" pitchFamily="18" charset="0"/>
              </a:rPr>
              <a:t>  </a:t>
            </a: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В  ГИПС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572140"/>
            <a:ext cx="86439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  <a:tabLst>
                <a:tab pos="182880" algn="l"/>
                <a:tab pos="731520" algn="l"/>
                <a:tab pos="822960" algn="l"/>
                <a:tab pos="1005840" algn="l"/>
                <a:tab pos="6675120" algn="l"/>
              </a:tabLst>
            </a:pP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1, 2, 3 – реакторы сероочистки с неподвижным слоем минерального </a:t>
            </a:r>
            <a:r>
              <a:rPr lang="ru-RU" sz="1400" b="1" i="1" dirty="0" err="1" smtClean="0">
                <a:solidFill>
                  <a:srgbClr val="0070C0"/>
                </a:solidFill>
                <a:ea typeface="Times New Roman"/>
              </a:rPr>
              <a:t>хемосорбента</a:t>
            </a: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; </a:t>
            </a:r>
          </a:p>
          <a:p>
            <a:pPr algn="just">
              <a:spcAft>
                <a:spcPts val="0"/>
              </a:spcAft>
              <a:tabLst>
                <a:tab pos="182880" algn="l"/>
                <a:tab pos="731520" algn="l"/>
                <a:tab pos="822960" algn="l"/>
                <a:tab pos="1005840" algn="l"/>
                <a:tab pos="6675120" algn="l"/>
              </a:tabLst>
            </a:pP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4 – источник инертного газа; 5 – бункер свежего </a:t>
            </a:r>
            <a:r>
              <a:rPr lang="ru-RU" sz="1400" b="1" i="1" dirty="0" err="1" smtClean="0">
                <a:solidFill>
                  <a:srgbClr val="0070C0"/>
                </a:solidFill>
                <a:ea typeface="Times New Roman"/>
              </a:rPr>
              <a:t>хемосорбента</a:t>
            </a: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;  6 – бункер </a:t>
            </a:r>
          </a:p>
          <a:p>
            <a:pPr algn="just">
              <a:spcAft>
                <a:spcPts val="0"/>
              </a:spcAft>
              <a:tabLst>
                <a:tab pos="182880" algn="l"/>
                <a:tab pos="731520" algn="l"/>
                <a:tab pos="822960" algn="l"/>
                <a:tab pos="1005840" algn="l"/>
                <a:tab pos="6675120" algn="l"/>
              </a:tabLst>
            </a:pP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сульфидов (отработанного </a:t>
            </a:r>
            <a:r>
              <a:rPr lang="ru-RU" sz="1400" b="1" i="1" dirty="0" err="1" smtClean="0">
                <a:solidFill>
                  <a:srgbClr val="0070C0"/>
                </a:solidFill>
                <a:ea typeface="Times New Roman"/>
              </a:rPr>
              <a:t>хемосорбента</a:t>
            </a: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); 7 – печь обжига сульфидов; 8, 12 – циклоны; </a:t>
            </a:r>
          </a:p>
          <a:p>
            <a:pPr algn="just">
              <a:spcAft>
                <a:spcPts val="0"/>
              </a:spcAft>
              <a:tabLst>
                <a:tab pos="182880" algn="l"/>
                <a:tab pos="731520" algn="l"/>
                <a:tab pos="822960" algn="l"/>
                <a:tab pos="1005840" algn="l"/>
                <a:tab pos="6675120" algn="l"/>
              </a:tabLst>
            </a:pP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9 – подъемный механизм; 10 – </a:t>
            </a:r>
            <a:r>
              <a:rPr lang="ru-RU" sz="1400" b="1" i="1" dirty="0" err="1" smtClean="0">
                <a:solidFill>
                  <a:srgbClr val="0070C0"/>
                </a:solidFill>
                <a:ea typeface="Times New Roman"/>
              </a:rPr>
              <a:t>сульфатор</a:t>
            </a: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 кипящего слоя; 11 – бункер известняка; </a:t>
            </a:r>
          </a:p>
          <a:p>
            <a:pPr algn="just">
              <a:spcAft>
                <a:spcPts val="0"/>
              </a:spcAft>
              <a:tabLst>
                <a:tab pos="182880" algn="l"/>
                <a:tab pos="731520" algn="l"/>
                <a:tab pos="822960" algn="l"/>
                <a:tab pos="1005840" algn="l"/>
                <a:tab pos="6675120" algn="l"/>
              </a:tabLst>
            </a:pP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13 – бункер продукта сероочистки;</a:t>
            </a:r>
            <a:r>
              <a:rPr lang="ru-RU" sz="1400" b="1" dirty="0" smtClean="0">
                <a:solidFill>
                  <a:srgbClr val="0070C0"/>
                </a:solidFill>
                <a:ea typeface="Times New Roman"/>
              </a:rPr>
              <a:t> </a:t>
            </a:r>
            <a:r>
              <a:rPr lang="ru-RU" sz="1400" b="1" i="1" dirty="0" smtClean="0">
                <a:solidFill>
                  <a:srgbClr val="0070C0"/>
                </a:solidFill>
                <a:ea typeface="Times New Roman"/>
              </a:rPr>
              <a:t>14, 15, 16 – транспортёры.</a:t>
            </a:r>
            <a:endParaRPr lang="ru-RU" sz="1400" b="1" dirty="0" smtClean="0">
              <a:solidFill>
                <a:srgbClr val="0070C0"/>
              </a:solidFill>
              <a:ea typeface="Times New Roman"/>
            </a:endParaRPr>
          </a:p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22</a:t>
            </a:fld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 t="5906" b="5906"/>
          <a:stretch>
            <a:fillRect/>
          </a:stretch>
        </p:blipFill>
        <p:spPr bwMode="auto">
          <a:xfrm>
            <a:off x="1500166" y="928670"/>
            <a:ext cx="650085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СРАВНИТЕЛЬНАЯ  ТЕХНИКО-ЭКОНОМИЧЕСКАЯ  ОЦЕНКА  МЕТОДОВ  МОКРОЙ  И  СУХОЙ  СЕРООЧИСТКИ  ГЕНЕРАТОРНОГО  ГАЗА   ДЛЯ  ПГУ  С  ВЦГ  БОЛЬШОЙ  МОЩНОСТИ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14282" y="1357298"/>
          <a:ext cx="8429684" cy="4790440"/>
        </p:xfrm>
        <a:graphic>
          <a:graphicData uri="http://schemas.openxmlformats.org/drawingml/2006/table">
            <a:tbl>
              <a:tblPr bandRow="1">
                <a:tableStyleId>{0E3FDE45-AF77-4B5C-9715-49D594BDF05E}</a:tableStyleId>
              </a:tblPr>
              <a:tblGrid>
                <a:gridCol w="2989566"/>
                <a:gridCol w="2725474"/>
                <a:gridCol w="271464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Мощность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470 МВт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Топливо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Кузнецкий</a:t>
                      </a:r>
                      <a:r>
                        <a:rPr lang="ru-RU" sz="1800" baseline="0" dirty="0" smtClean="0"/>
                        <a:t> уголь марки «А»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Тип</a:t>
                      </a:r>
                      <a:r>
                        <a:rPr lang="ru-RU" sz="1800" baseline="0" dirty="0" smtClean="0"/>
                        <a:t> газификатора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Поточный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Дутьё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Парокислородное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Давление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3 МПа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Метод очистки </a:t>
                      </a:r>
                      <a:r>
                        <a:rPr lang="ru-RU" sz="1800" baseline="0" dirty="0" smtClean="0"/>
                        <a:t>газа газификации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Низкотемпературная абсорбция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Высокотемпературная хемосорбция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Поглотитель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kern="1200" dirty="0" err="1" smtClean="0"/>
                        <a:t>Моноэтаноламин</a:t>
                      </a:r>
                      <a:r>
                        <a:rPr kumimoji="0" lang="ru-RU" sz="1800" kern="1200" dirty="0" smtClean="0"/>
                        <a:t> (МЭА)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kern="1200" dirty="0" smtClean="0"/>
                        <a:t>Руда </a:t>
                      </a:r>
                      <a:r>
                        <a:rPr kumimoji="0" lang="ru-RU" sz="1800" kern="1200" dirty="0" err="1" smtClean="0"/>
                        <a:t>Аскизского</a:t>
                      </a:r>
                      <a:r>
                        <a:rPr kumimoji="0" lang="ru-RU" sz="1800" kern="1200" dirty="0" smtClean="0"/>
                        <a:t> месторождения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Продукт сероочистки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Сера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/>
                        <a:t>Пиросульфит</a:t>
                      </a:r>
                      <a:r>
                        <a:rPr lang="ru-RU" sz="1800" dirty="0" smtClean="0"/>
                        <a:t> натрия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Расчетные</a:t>
                      </a:r>
                      <a:r>
                        <a:rPr lang="ru-RU" sz="1800" baseline="0" dirty="0" smtClean="0"/>
                        <a:t>  у</a:t>
                      </a:r>
                      <a:r>
                        <a:rPr lang="ru-RU" sz="1800" dirty="0" smtClean="0"/>
                        <a:t>дельные капитальные вложения в установку сероочистки 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kern="1200" dirty="0" smtClean="0"/>
                        <a:t>56 $/кВт 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kern="1200" dirty="0" smtClean="0"/>
                        <a:t>13,5 $/кВт 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Расчетный</a:t>
                      </a:r>
                      <a:r>
                        <a:rPr lang="ru-RU" sz="1800" baseline="0" dirty="0" smtClean="0"/>
                        <a:t>  </a:t>
                      </a:r>
                      <a:r>
                        <a:rPr lang="ru-RU" sz="1800" dirty="0" smtClean="0"/>
                        <a:t>КПД  ПГУ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45,55%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47,67%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176422" cy="7747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solidFill>
                  <a:prstClr val="black"/>
                </a:solidFill>
              </a:rPr>
              <a:t>УСЛОВИЯ  ПРОВЕДЕНИЯ  ЛАБОРАТОРНЫХ  ЭКСПЕРИМЕНТОВ  </a:t>
            </a:r>
            <a:br>
              <a:rPr lang="ru-RU" sz="1800" b="1" dirty="0" smtClean="0">
                <a:solidFill>
                  <a:prstClr val="black"/>
                </a:solidFill>
              </a:rPr>
            </a:br>
            <a:r>
              <a:rPr lang="ru-RU" sz="1800" b="1" dirty="0" smtClean="0">
                <a:solidFill>
                  <a:prstClr val="black"/>
                </a:solidFill>
              </a:rPr>
              <a:t>ПО КАТАЛИТИЧЕСКОМУ  РАЗЛОЖЕНИЮ  АММИАКА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8043890" cy="3368416"/>
          </a:xfrm>
        </p:spPr>
        <p:txBody>
          <a:bodyPr>
            <a:normAutofit/>
          </a:bodyPr>
          <a:lstStyle/>
          <a:p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Катализатор – руда </a:t>
            </a:r>
            <a:r>
              <a:rPr lang="ru-RU" sz="2000" i="1" dirty="0" err="1" smtClean="0">
                <a:solidFill>
                  <a:srgbClr val="0070C0"/>
                </a:solidFill>
                <a:cs typeface="Times New Roman" pitchFamily="18" charset="0"/>
              </a:rPr>
              <a:t>Порожинского</a:t>
            </a:r>
            <a:r>
              <a:rPr lang="ru-RU" sz="2000" i="1" dirty="0" smtClean="0">
                <a:solidFill>
                  <a:srgbClr val="0070C0"/>
                </a:solidFill>
                <a:cs typeface="Times New Roman" pitchFamily="18" charset="0"/>
              </a:rPr>
              <a:t> месторождения</a:t>
            </a:r>
            <a:endParaRPr lang="ru-RU" sz="2200" i="1" dirty="0" smtClean="0">
              <a:solidFill>
                <a:srgbClr val="0070C0"/>
              </a:solidFill>
              <a:cs typeface="Times New Roman" pitchFamily="18" charset="0"/>
            </a:endParaRPr>
          </a:p>
          <a:p>
            <a:r>
              <a:rPr lang="ru-RU" sz="2200" i="1" dirty="0" smtClean="0">
                <a:solidFill>
                  <a:srgbClr val="0070C0"/>
                </a:solidFill>
                <a:cs typeface="Times New Roman" pitchFamily="18" charset="0"/>
              </a:rPr>
              <a:t>Плотный  (неподвижный) слой  природного катализатора</a:t>
            </a:r>
          </a:p>
          <a:p>
            <a:r>
              <a:rPr lang="ru-RU" sz="2200" i="1" dirty="0" smtClean="0">
                <a:solidFill>
                  <a:srgbClr val="0070C0"/>
                </a:solidFill>
                <a:cs typeface="Times New Roman" pitchFamily="18" charset="0"/>
              </a:rPr>
              <a:t>Исходный  состав  модельного  газа (% об.): </a:t>
            </a:r>
          </a:p>
          <a:p>
            <a:pPr algn="ctr">
              <a:buNone/>
            </a:pPr>
            <a:r>
              <a:rPr lang="en-US" sz="2200" dirty="0" smtClean="0">
                <a:cs typeface="Times New Roman" pitchFamily="18" charset="0"/>
              </a:rPr>
              <a:t>NH</a:t>
            </a:r>
            <a:r>
              <a:rPr lang="en-US" sz="2200" baseline="-25000" dirty="0" smtClean="0">
                <a:cs typeface="Times New Roman" pitchFamily="18" charset="0"/>
              </a:rPr>
              <a:t>3</a:t>
            </a:r>
            <a:r>
              <a:rPr lang="ru-RU" sz="2200" dirty="0" smtClean="0">
                <a:cs typeface="Times New Roman" pitchFamily="18" charset="0"/>
              </a:rPr>
              <a:t> (</a:t>
            </a:r>
            <a:r>
              <a:rPr lang="en-US" sz="2200" dirty="0" smtClean="0">
                <a:cs typeface="Times New Roman" pitchFamily="18" charset="0"/>
              </a:rPr>
              <a:t>0</a:t>
            </a:r>
            <a:r>
              <a:rPr lang="ru-RU" sz="2200" dirty="0" smtClean="0">
                <a:cs typeface="Times New Roman" pitchFamily="18" charset="0"/>
              </a:rPr>
              <a:t>,</a:t>
            </a:r>
            <a:r>
              <a:rPr lang="en-US" sz="2200" dirty="0" smtClean="0">
                <a:cs typeface="Times New Roman" pitchFamily="18" charset="0"/>
              </a:rPr>
              <a:t>39</a:t>
            </a:r>
            <a:r>
              <a:rPr lang="ru-RU" sz="2200" dirty="0" smtClean="0">
                <a:cs typeface="Times New Roman" pitchFamily="18" charset="0"/>
              </a:rPr>
              <a:t>); N</a:t>
            </a:r>
            <a:r>
              <a:rPr lang="ru-RU" sz="2200" baseline="-25000" dirty="0" smtClean="0">
                <a:cs typeface="Times New Roman" pitchFamily="18" charset="0"/>
              </a:rPr>
              <a:t>2</a:t>
            </a:r>
            <a:r>
              <a:rPr lang="ru-RU" sz="2200" dirty="0" smtClean="0">
                <a:cs typeface="Times New Roman" pitchFamily="18" charset="0"/>
              </a:rPr>
              <a:t> (</a:t>
            </a:r>
            <a:r>
              <a:rPr lang="en-US" sz="2200" dirty="0" smtClean="0">
                <a:cs typeface="Times New Roman" pitchFamily="18" charset="0"/>
              </a:rPr>
              <a:t>99</a:t>
            </a:r>
            <a:r>
              <a:rPr lang="ru-RU" sz="2200" dirty="0" smtClean="0">
                <a:cs typeface="Times New Roman" pitchFamily="18" charset="0"/>
              </a:rPr>
              <a:t>,61)</a:t>
            </a:r>
          </a:p>
          <a:p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Температура  проведения  экспериментов, °С</a:t>
            </a:r>
            <a:r>
              <a:rPr lang="ru-RU" i="1" dirty="0" smtClean="0">
                <a:latin typeface="Times New Roman"/>
                <a:cs typeface="Times New Roman"/>
              </a:rPr>
              <a:t> </a:t>
            </a:r>
            <a:r>
              <a:rPr lang="ru-RU" i="1" dirty="0" smtClean="0">
                <a:solidFill>
                  <a:srgbClr val="0070C0"/>
                </a:solidFill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dirty="0" smtClean="0">
                <a:cs typeface="Times New Roman" pitchFamily="18" charset="0"/>
              </a:rPr>
              <a:t>400 ÷ 770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136904" cy="114300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степень  разложения  аммиака  в  зависимости  от  температуры  для  разных  катализаторов  в  сравнении  с  «холостым»  опытом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25</a:t>
            </a:fld>
            <a:endParaRPr lang="ru-RU"/>
          </a:p>
        </p:txBody>
      </p:sp>
      <p:graphicFrame>
        <p:nvGraphicFramePr>
          <p:cNvPr id="5" name="Объект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183909074"/>
              </p:ext>
            </p:extLst>
          </p:nvPr>
        </p:nvGraphicFramePr>
        <p:xfrm>
          <a:off x="683568" y="1556792"/>
          <a:ext cx="7467600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864" y="116632"/>
            <a:ext cx="1954560" cy="50891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ВЫВОДЫ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692696"/>
            <a:ext cx="8280920" cy="5976664"/>
          </a:xfrm>
        </p:spPr>
        <p:txBody>
          <a:bodyPr>
            <a:normAutofit fontScale="40000" lnSpcReduction="20000"/>
          </a:bodyPr>
          <a:lstStyle/>
          <a:p>
            <a:r>
              <a:rPr lang="ru-RU" sz="3800" dirty="0" smtClean="0"/>
              <a:t>Проведенные исследования в рамках концепции применения природных материалов для очистки синтетических газов позволили экспериментальным путем найти природный </a:t>
            </a:r>
            <a:r>
              <a:rPr lang="ru-RU" sz="3800" dirty="0" err="1" smtClean="0"/>
              <a:t>хемосорбент</a:t>
            </a:r>
            <a:r>
              <a:rPr lang="ru-RU" sz="3800" dirty="0" smtClean="0"/>
              <a:t> (железомарганцевую руду российского месторождения </a:t>
            </a:r>
            <a:r>
              <a:rPr lang="ru-RU" sz="3800" dirty="0" err="1" smtClean="0"/>
              <a:t>Аскизское</a:t>
            </a:r>
            <a:r>
              <a:rPr lang="ru-RU" sz="3800" dirty="0" smtClean="0"/>
              <a:t>), обладающий всеми необходимыми характеристиками для высокотемпературной сероочистки генераторного газа:</a:t>
            </a:r>
          </a:p>
          <a:p>
            <a:pPr marL="720000">
              <a:buFont typeface="Arial" pitchFamily="34" charset="0"/>
              <a:buChar char="•"/>
            </a:pPr>
            <a:r>
              <a:rPr lang="ru-RU" sz="3800" dirty="0" smtClean="0"/>
              <a:t>высокой </a:t>
            </a:r>
            <a:r>
              <a:rPr lang="ru-RU" sz="3800" dirty="0" err="1" smtClean="0"/>
              <a:t>сероёмкостью</a:t>
            </a:r>
            <a:r>
              <a:rPr lang="ru-RU" sz="3800" dirty="0" smtClean="0"/>
              <a:t> (до 26% масс.);</a:t>
            </a:r>
          </a:p>
          <a:p>
            <a:pPr marL="720000">
              <a:buFont typeface="Arial" pitchFamily="34" charset="0"/>
              <a:buChar char="•"/>
            </a:pPr>
            <a:r>
              <a:rPr lang="ru-RU" sz="3800" dirty="0" smtClean="0"/>
              <a:t>селективностью к H</a:t>
            </a:r>
            <a:r>
              <a:rPr lang="ru-RU" sz="3800" baseline="-25000" dirty="0" smtClean="0"/>
              <a:t>2</a:t>
            </a:r>
            <a:r>
              <a:rPr lang="ru-RU" sz="3800" dirty="0" smtClean="0"/>
              <a:t>S (не вступает во взаимодействие с топливными компонентами генераторного газа);</a:t>
            </a:r>
          </a:p>
          <a:p>
            <a:pPr marL="720000">
              <a:buFont typeface="Arial" pitchFamily="34" charset="0"/>
              <a:buChar char="•"/>
            </a:pPr>
            <a:r>
              <a:rPr lang="ru-RU" sz="3800" dirty="0" smtClean="0"/>
              <a:t>низкой стоимостью, обусловленной природным происхождением;</a:t>
            </a:r>
          </a:p>
          <a:p>
            <a:pPr marL="720000">
              <a:buFont typeface="Arial" pitchFamily="34" charset="0"/>
              <a:buChar char="•"/>
            </a:pPr>
            <a:r>
              <a:rPr lang="ru-RU" sz="3800" dirty="0" smtClean="0"/>
              <a:t>высокой механической прочностью, необходимой при проведении процесса хемосорбции в кипящем слое.</a:t>
            </a:r>
          </a:p>
          <a:p>
            <a:r>
              <a:rPr lang="ru-RU" sz="3800" dirty="0" smtClean="0"/>
              <a:t>Данный природный </a:t>
            </a:r>
            <a:r>
              <a:rPr lang="ru-RU" sz="3800" dirty="0" err="1" smtClean="0"/>
              <a:t>хемосорбент</a:t>
            </a:r>
            <a:r>
              <a:rPr lang="ru-RU" sz="3800" dirty="0" smtClean="0"/>
              <a:t> опробован в экспериментах на реальном генераторном газе с высоким содержанием H</a:t>
            </a:r>
            <a:r>
              <a:rPr lang="ru-RU" sz="3800" baseline="-25000" dirty="0" smtClean="0"/>
              <a:t>2</a:t>
            </a:r>
            <a:r>
              <a:rPr lang="ru-RU" sz="3800" dirty="0" smtClean="0"/>
              <a:t>S (0,5% об.), при этом степень очистки превышала 95%. </a:t>
            </a:r>
          </a:p>
          <a:p>
            <a:r>
              <a:rPr lang="ru-RU" sz="3800" dirty="0" smtClean="0"/>
              <a:t>Технико-экономическая оценка свидетельствует о том, что применение высокотемпературной сероочистки генераторного газа с использованием природного </a:t>
            </a:r>
            <a:r>
              <a:rPr lang="ru-RU" sz="3800" dirty="0" err="1" smtClean="0"/>
              <a:t>хемосорбента</a:t>
            </a:r>
            <a:r>
              <a:rPr lang="ru-RU" sz="3800" dirty="0" smtClean="0"/>
              <a:t> взамен традиционной мокрой очистки с применением </a:t>
            </a:r>
            <a:r>
              <a:rPr lang="ru-RU" sz="3800" dirty="0" err="1" smtClean="0"/>
              <a:t>моноэтаноламина</a:t>
            </a:r>
            <a:r>
              <a:rPr lang="ru-RU" sz="3800" dirty="0" smtClean="0"/>
              <a:t> позволит повысить КПД установки на 2,2 % (</a:t>
            </a:r>
            <a:r>
              <a:rPr lang="ru-RU" sz="3800" dirty="0" err="1" smtClean="0"/>
              <a:t>абс</a:t>
            </a:r>
            <a:r>
              <a:rPr lang="ru-RU" sz="3800" dirty="0" smtClean="0"/>
              <a:t>.) и снизить капитальные затраты.</a:t>
            </a:r>
          </a:p>
          <a:p>
            <a:r>
              <a:rPr lang="ru-RU" sz="3800" dirty="0" smtClean="0"/>
              <a:t>Железомарганцевые руды </a:t>
            </a:r>
            <a:r>
              <a:rPr lang="ru-RU" sz="3800" dirty="0" err="1" smtClean="0"/>
              <a:t>Порожинского</a:t>
            </a:r>
            <a:r>
              <a:rPr lang="ru-RU" sz="3800" dirty="0" smtClean="0"/>
              <a:t> месторождения катализируют реакцию разложения аммиака при 400-800˚С со степенью разложения, достигающей 98-99%.</a:t>
            </a:r>
          </a:p>
          <a:p>
            <a:r>
              <a:rPr lang="ru-RU" sz="3800" dirty="0" smtClean="0"/>
              <a:t>Железомарганцевым рудам, являющимся природным материалом с низкой себестоимостью, можно найти выгодное применение в качестве </a:t>
            </a:r>
            <a:r>
              <a:rPr lang="ru-RU" sz="3800" dirty="0" err="1" smtClean="0"/>
              <a:t>хемосорбентов</a:t>
            </a:r>
            <a:r>
              <a:rPr lang="ru-RU" sz="3800" dirty="0" smtClean="0"/>
              <a:t> и катализаторов для очистки газов от вредных соединений, таких как сероводород, аммиак, а также (по литературным данным) диоксид серы. При этом после своей отработки, эти руды могут быть использованы на металлургических предприятиях для извлечения металлов.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7504" y="1340768"/>
            <a:ext cx="8686800" cy="4035078"/>
          </a:xfrm>
        </p:spPr>
        <p:txBody>
          <a:bodyPr anchor="ctr"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solidFill>
                  <a:srgbClr val="0070C0"/>
                </a:solidFill>
              </a:rPr>
              <a:t>Спасибо за внимание</a:t>
            </a:r>
            <a:endParaRPr lang="ru-RU" sz="4800" b="1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D21BCA-EF54-4CAE-9BBD-57D4AB2F2194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15174</TotalTime>
  <Words>2364</Words>
  <Application>Microsoft Office PowerPoint</Application>
  <PresentationFormat>Экран (4:3)</PresentationFormat>
  <Paragraphs>387</Paragraphs>
  <Slides>27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Эркер</vt:lpstr>
      <vt:lpstr>Слайд 1</vt:lpstr>
      <vt:lpstr>Слайд 2</vt:lpstr>
      <vt:lpstr>месторасположение и разведанные запасы  исследуемых железомарганцевых руд</vt:lpstr>
      <vt:lpstr>НЕОБХОДИМЫЕ  ХАРАКТЕРИСТИКИ  ХЕМОСОРБЕНТОВ   ДЛЯ  ВЫСОКОТЕМПЕРАТУРНОЙ  СЕРООЧИСТКИ   ГАЗОВ  ГАЗИФИКАЦИИ  ТВЁРДОГО  ТОПЛИВА</vt:lpstr>
      <vt:lpstr>ОБОБЩЕННЫЕ ДАННЫЕ  ПО СЕРОЁМКОСТИ  РУД  ПРИ 500 °С, ПОЛУЧЕННЫЕ  НА  МОДЕЛЬНЫХ  ГАЗОВЫХ  СМЕСЯХ   С  СОДЕРЖАНИЕМ  H2S  ОТ  0,1  ДО  4,5 % ОБ.</vt:lpstr>
      <vt:lpstr>ХИМИЧЕСКИЙ  СОСТАВ  РУД,  ВЫБРАННЫХ  ПО  РЕЗУЛЬТАТАМ  ПРЕДВАРИТЕЛЬНЫХ  ИССЛЕДОВАНИЙ</vt:lpstr>
      <vt:lpstr>ФИЗИКО-МЕХАНИЧЕСКИЕ СВОЙСТВА  ИССЛЕДУЕМЫХ РУД</vt:lpstr>
      <vt:lpstr>РЕЗУЛЬТАТЫ  РЕНТГЕНОГРАФИЧЕСКОГО  АНАЛИЗА  РУД</vt:lpstr>
      <vt:lpstr>СХЕМА  СТЕНДОВОЙ  УСТАНОВКИ  ДЛЯ  ИССЛЕДОВАНИЯ СЕРООЧИСТКИ  РЕАЛЬНОГО  ГЕНЕРАТОРНОГО  ГАЗА</vt:lpstr>
      <vt:lpstr>УСРЕДНЕННЫЙ  СОСТАВ   РЕАЛЬНОГО  ГЕНЕРАТОРНОГО  ГАЗА   И  УСЛОВИЯ  ПРОВЕДЕНИЯ  ЭКСПЕРИМЕНТОВ</vt:lpstr>
      <vt:lpstr>ГРАФИК  ИЗМЕНЕНИЯ  CТЕПЕНИ  ОЧИСТКИ  СИНТЕЗ-ГАЗА,   ПОЛУЧЕННОГО  ГАЗИФИКАЦИЕЙ НЕФТЯНОГО КОКСА,   В  ТЕЧЕНИЕ  ЭКСПЕРИМЕНТА</vt:lpstr>
      <vt:lpstr>ВОЗМОЖНЫЕ  ПОБОЧНЫЕ  ХИМИЧЕСКИЕ  РЕАКЦИИ  РУД  С  ВОССТАНОВИТЕЛЬНЫМИ  КОМПОНЕНТАМИ  ГЕНЕРАТОРНОГО  ГАЗА</vt:lpstr>
      <vt:lpstr>УСЛОВИЯ  ПРОВЕДЕНИЯ  ЛАБОРАТОРНЫХ  ИССЛЕДОВАНИЙ  ПОБОЧНЫХ  ХИМИЧЕСКИХ  РЕАКЦИЙ</vt:lpstr>
      <vt:lpstr>ПОТЕРИ  ХИМИЧЕСКОГО  ТЕПЛА  МОДЕЛЬНОГО   ГЕНЕРАТОРНОГО  ГАЗА  ВСЛЕДСТВИЕ  ПРОТЕКАНИЯ   ПОБОЧНЫХ  ХИМИЧЕСКИХ  РЕАКЦИЙ  </vt:lpstr>
      <vt:lpstr>РЕАКТОР  СЕРООЧИСТКИ  КИПЯЩЕГО  СЛОЯ   С  ЭЛЕКТРИЧЕСКОЙ  ПЕЧЬЮ</vt:lpstr>
      <vt:lpstr>УСЛОВИЯ  ПРОВЕДЕНИЯ  СТЕНДОВЫХ  ИССЛЕДОВАНИЙ  СЕРООЧИСТКИ</vt:lpstr>
      <vt:lpstr>ГРАФИК  ИЗМЕНЕНИЯ  СТЕПЕНИ  ОЧИСТКИ   МОДЕЛЬНОГО  СИНТЕЗ-ГАЗА  ОТ  H2S     В  ХОДЕ  ЭКСПЕРИМЕНТА  В РЕЖИМЕ КИПЯЩЕГО СЛОЯ</vt:lpstr>
      <vt:lpstr>РЕЗУЛЬТАТЫ   СТЕНДОВЫХ  ЭКСПЕРИМЕНТОВ    ПО  СЕРООЧИСТКЕ  МОДЕЛЬНОГО СИНТЕЗ-ГАЗА   В  РЕЖИМЕ  КИПЯЩЕГО  СЛОЯ </vt:lpstr>
      <vt:lpstr>ОБЛАСТИ  ПРИМЕНЕНИЯ  МИНЕРАЛЬНОГО  ХЕМОСОРБЕНТА  ДЛЯ  СЕРООЧИСТКИ  ГАЗА  ГАЗИФИКАЦИИ  УГЛЕЙ</vt:lpstr>
      <vt:lpstr>ТЕХНИЧЕСКИЕ  РЕШЕНИЯ  ПО  СЕРООЧИСТКЕ  ГЕНЕРАТОРНОГО ГАЗА  ДЛЯ  УСТАНОВОК  ПГУ  С  ГАЗИФИКАЦИЕЙ  УГЛЯ</vt:lpstr>
      <vt:lpstr>ПРИНЦИПИАЛЬНАЯ  СХЕМА  СЕРООЧИСТКИ   ГЕНЕРАТОРНОГО  ГАЗА ДЛЯ  УСТАНОВОК  ПГУ  С  ВЦГ  БОЛЬШОЙ  МОЩНОСТИ  С  ПЕРЕРАБОТКОЙ  SO2  В  ПИРОСУЛЬФИТ  НАТРИЯ</vt:lpstr>
      <vt:lpstr>ПРИНЦИПИАЛЬНАЯ   СХЕМА   УСТАНОВКИ  ВЫСОКОТЕМПЕРАТУРНОЙ  СЕРООЧИСТКИ  ГЕНЕРАТОРНОГО  ГАЗА  ДЛЯ  ПГУ  С  ВЦГ  НЕБОЛЬШОЙ  МОЩНОСТИ  С  ПЕРЕРАБОТКОЙ  SO2  В  ГИПС</vt:lpstr>
      <vt:lpstr>СРАВНИТЕЛЬНАЯ  ТЕХНИКО-ЭКОНОМИЧЕСКАЯ  ОЦЕНКА  МЕТОДОВ  МОКРОЙ  И  СУХОЙ  СЕРООЧИСТКИ  ГЕНЕРАТОРНОГО  ГАЗА   ДЛЯ  ПГУ  С  ВЦГ  БОЛЬШОЙ  МОЩНОСТИ</vt:lpstr>
      <vt:lpstr>УСЛОВИЯ  ПРОВЕДЕНИЯ  ЛАБОРАТОРНЫХ  ЭКСПЕРИМЕНТОВ   ПО КАТАЛИТИЧЕСКОМУ  РАЗЛОЖЕНИЮ  АММИАКА</vt:lpstr>
      <vt:lpstr>степень  разложения  аммиака  в  зависимости  от  температуры  для  разных  катализаторов  в  сравнении  с  «холостым»  опытом</vt:lpstr>
      <vt:lpstr>ВЫВОДЫ</vt:lpstr>
      <vt:lpstr>Слайд 27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сероочистки газов</dc:title>
  <dc:creator>ВТИ</dc:creator>
  <cp:lastModifiedBy>AAStrokov</cp:lastModifiedBy>
  <cp:revision>1233</cp:revision>
  <dcterms:created xsi:type="dcterms:W3CDTF">2013-04-18T11:22:37Z</dcterms:created>
  <dcterms:modified xsi:type="dcterms:W3CDTF">2018-02-27T15:59:18Z</dcterms:modified>
</cp:coreProperties>
</file>