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346" r:id="rId2"/>
    <p:sldId id="310" r:id="rId3"/>
    <p:sldId id="276" r:id="rId4"/>
    <p:sldId id="322" r:id="rId5"/>
    <p:sldId id="323" r:id="rId6"/>
    <p:sldId id="324" r:id="rId7"/>
    <p:sldId id="313" r:id="rId8"/>
    <p:sldId id="277" r:id="rId9"/>
    <p:sldId id="287" r:id="rId10"/>
    <p:sldId id="318" r:id="rId11"/>
    <p:sldId id="286" r:id="rId12"/>
    <p:sldId id="289" r:id="rId13"/>
    <p:sldId id="325" r:id="rId14"/>
    <p:sldId id="278" r:id="rId15"/>
    <p:sldId id="314" r:id="rId16"/>
    <p:sldId id="285" r:id="rId17"/>
    <p:sldId id="344" r:id="rId18"/>
    <p:sldId id="311" r:id="rId19"/>
    <p:sldId id="312" r:id="rId20"/>
    <p:sldId id="315" r:id="rId21"/>
    <p:sldId id="316" r:id="rId22"/>
    <p:sldId id="317" r:id="rId23"/>
    <p:sldId id="319" r:id="rId24"/>
    <p:sldId id="320" r:id="rId25"/>
    <p:sldId id="321" r:id="rId26"/>
    <p:sldId id="345" r:id="rId27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23"/>
  </p:normalViewPr>
  <p:slideViewPr>
    <p:cSldViewPr showGuides="1">
      <p:cViewPr>
        <p:scale>
          <a:sx n="60" d="100"/>
          <a:sy n="60" d="100"/>
        </p:scale>
        <p:origin x="-2098" y="-58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052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Образец текста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Второй уровень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Третий уровень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Четвертый уровень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Пятый уровень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ru-RU" sz="1200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421431051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0" name="Заметки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/>
            <a:endParaRPr lang="ru-RU" altLang="ru-RU" dirty="0"/>
          </a:p>
        </p:txBody>
      </p:sp>
      <p:sp>
        <p:nvSpPr>
          <p:cNvPr id="7171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ru-RU" altLang="ru-RU" dirty="0"/>
              <a:t>4</a:t>
            </a:fld>
            <a:endParaRPr lang="ru-RU" alt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8" name="Заметки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/>
            <a:endParaRPr lang="ru-RU" altLang="ru-RU" dirty="0"/>
          </a:p>
        </p:txBody>
      </p:sp>
      <p:sp>
        <p:nvSpPr>
          <p:cNvPr id="9219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ru-RU" altLang="ru-RU" dirty="0"/>
              <a:t>5</a:t>
            </a:fld>
            <a:endParaRPr lang="ru-RU" alt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6" name="Заметки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/>
            <a:endParaRPr lang="ru-RU" altLang="ru-RU" dirty="0"/>
          </a:p>
        </p:txBody>
      </p:sp>
      <p:sp>
        <p:nvSpPr>
          <p:cNvPr id="11267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ru-RU" altLang="ru-RU" dirty="0"/>
              <a:t>6</a:t>
            </a:fld>
            <a:endParaRPr lang="ru-RU" alt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8" name="Заметки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/>
            <a:endParaRPr lang="ru-RU" altLang="ru-RU" dirty="0"/>
          </a:p>
        </p:txBody>
      </p:sp>
      <p:sp>
        <p:nvSpPr>
          <p:cNvPr id="14339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ru-RU" altLang="ru-RU" dirty="0"/>
              <a:t>8</a:t>
            </a:fld>
            <a:endParaRPr lang="ru-RU" alt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ru-RU" strike="noStrike" noProof="1" smtClean="0"/>
              <a:t>Образец подзаголовка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6" name="Замещающая 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Замещающий 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ru-RU" altLang="ru-RU" dirty="0"/>
              <a:t>Образец заголовка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ru-RU" altLang="ru-RU" dirty="0"/>
              <a:t>Образец текста</a:t>
            </a:r>
          </a:p>
          <a:p>
            <a:pPr lvl="1" indent="-285750"/>
            <a:r>
              <a:rPr lang="ru-RU" altLang="ru-RU" dirty="0"/>
              <a:t>Второй уровень</a:t>
            </a:r>
          </a:p>
          <a:p>
            <a:pPr lvl="2" indent="-228600"/>
            <a:r>
              <a:rPr lang="ru-RU" altLang="ru-RU" dirty="0"/>
              <a:t>Третий уровень</a:t>
            </a:r>
          </a:p>
          <a:p>
            <a:pPr lvl="3" indent="-228600"/>
            <a:r>
              <a:rPr lang="ru-RU" altLang="ru-RU" dirty="0"/>
              <a:t>Четвертый уровень</a:t>
            </a:r>
          </a:p>
          <a:p>
            <a:pPr lvl="4" indent="-228600"/>
            <a:r>
              <a:rPr lang="ru-RU" altLang="ru-RU" dirty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ru-RU" strike="noStrike" noProof="1" dirty="0">
                <a:latin typeface="Arial" panose="020B0604020202020204" pitchFamily="34" charset="0"/>
                <a:ea typeface="+mn-ea"/>
                <a:cs typeface="+mn-cs"/>
              </a:rPr>
              <a:t>‹#›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hyperlink" Target="http://www.fips.ru/rupmimage/0/100000/110000/114000/114871.tif" TargetMode="External"/><Relationship Id="rId7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hyperlink" Target="http://www.fips.ru/Archive/PAT/2013FULL/2013.03.20/DOC/RUNWU1/000/000/000/125/880/00000001.tif" TargetMode="External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908720"/>
            <a:ext cx="7772400" cy="21602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</a:rPr>
              <a:t>Основные технологии сероочистки, используемые в энергетике</a:t>
            </a:r>
            <a:endParaRPr lang="ru-RU" altLang="ru-RU" sz="3600" b="1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71600" y="3886200"/>
            <a:ext cx="6400800" cy="2063080"/>
          </a:xfr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lang="ru-RU" altLang="ru-RU" sz="2000" b="1" dirty="0">
                <a:solidFill>
                  <a:srgbClr val="0033CC"/>
                </a:solidFill>
              </a:rPr>
              <a:t>ОАО «Всероссийский теплотехнический институт»</a:t>
            </a:r>
          </a:p>
          <a:p>
            <a:pPr>
              <a:lnSpc>
                <a:spcPct val="80000"/>
              </a:lnSpc>
            </a:pPr>
            <a:r>
              <a:rPr lang="ru-RU" altLang="ru-RU" sz="2000" b="1" dirty="0" smtClean="0">
                <a:solidFill>
                  <a:srgbClr val="FF0000"/>
                </a:solidFill>
              </a:rPr>
              <a:t>Володин А.М.</a:t>
            </a:r>
            <a:endParaRPr lang="ru-RU" altLang="ru-RU" sz="20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ru-RU" sz="2000" b="1" dirty="0">
                <a:solidFill>
                  <a:srgbClr val="FF0000"/>
                </a:solidFill>
              </a:rPr>
              <a:t>(495) </a:t>
            </a:r>
            <a:r>
              <a:rPr lang="ru-RU" altLang="ru-RU" sz="2000" b="1" dirty="0" smtClean="0">
                <a:solidFill>
                  <a:srgbClr val="FF0000"/>
                </a:solidFill>
              </a:rPr>
              <a:t>137-77-70 доб.26-76</a:t>
            </a:r>
            <a:endParaRPr lang="en-US" altLang="ru-RU" sz="2000" b="1" dirty="0">
              <a:solidFill>
                <a:srgbClr val="0033CC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US" altLang="ru-RU" sz="2000" b="1" dirty="0">
                <a:solidFill>
                  <a:srgbClr val="0033CC"/>
                </a:solidFill>
              </a:rPr>
              <a:t>                         </a:t>
            </a:r>
            <a:r>
              <a:rPr lang="en-US" altLang="ru-RU" sz="2400" b="1" dirty="0">
                <a:solidFill>
                  <a:srgbClr val="0033CC"/>
                </a:solidFill>
              </a:rPr>
              <a:t>E-mail: </a:t>
            </a:r>
            <a:r>
              <a:rPr lang="en-US" altLang="ru-RU" sz="2400" b="1" dirty="0" smtClean="0">
                <a:solidFill>
                  <a:srgbClr val="0033CC"/>
                </a:solidFill>
              </a:rPr>
              <a:t>AMVolodin@vti</a:t>
            </a:r>
            <a:r>
              <a:rPr lang="en-US" altLang="ru-RU" sz="2400" b="1" dirty="0">
                <a:solidFill>
                  <a:srgbClr val="0033CC"/>
                </a:solidFill>
              </a:rPr>
              <a:t>.</a:t>
            </a:r>
            <a:r>
              <a:rPr lang="en-US" altLang="ru-RU" sz="2400" b="1" dirty="0" smtClean="0">
                <a:solidFill>
                  <a:srgbClr val="0033CC"/>
                </a:solidFill>
              </a:rPr>
              <a:t>ru</a:t>
            </a:r>
          </a:p>
          <a:p>
            <a:pPr algn="l">
              <a:lnSpc>
                <a:spcPct val="80000"/>
              </a:lnSpc>
            </a:pPr>
            <a:r>
              <a:rPr lang="en-US" altLang="ru-RU" sz="2400" b="1" dirty="0" smtClean="0">
                <a:solidFill>
                  <a:srgbClr val="0033CC"/>
                </a:solidFill>
              </a:rPr>
              <a:t>                                  vti.oza.av@list.ru</a:t>
            </a:r>
            <a:endParaRPr lang="ru-RU" altLang="ru-RU" sz="24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94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800" b="1" dirty="0">
                <a:solidFill>
                  <a:srgbClr val="FF0000"/>
                </a:solidFill>
              </a:rPr>
              <a:t>Методы и технологии очистки дымовых газов от оксидов серы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288" y="1341438"/>
          <a:ext cx="8353425" cy="5100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700"/>
                <a:gridCol w="4248725"/>
              </a:tblGrid>
              <a:tr h="5100637">
                <a:tc>
                  <a:txBody>
                    <a:bodyPr/>
                    <a:lstStyle/>
                    <a:p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Процессы с использованием щелочноземельных металлов</a:t>
                      </a:r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 с известняком/известью</a:t>
                      </a:r>
                    </a:p>
                    <a:p>
                      <a:r>
                        <a:rPr lang="ru-RU" altLang="ru-RU" sz="1200" dirty="0" smtClean="0"/>
                        <a:t>Процесс с оксидом магния</a:t>
                      </a:r>
                    </a:p>
                    <a:p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Процессы с щелочными металлами</a:t>
                      </a:r>
                    </a:p>
                    <a:p>
                      <a:r>
                        <a:rPr lang="ru-RU" altLang="ru-RU" sz="1200" dirty="0" err="1" smtClean="0"/>
                        <a:t>Нерегенерируемые</a:t>
                      </a:r>
                      <a:r>
                        <a:rPr lang="ru-RU" altLang="ru-RU" sz="1200" dirty="0" smtClean="0"/>
                        <a:t> процессы на основе щелочных металлов, </a:t>
                      </a:r>
                    </a:p>
                    <a:p>
                      <a:r>
                        <a:rPr lang="ru-RU" altLang="ru-RU" sz="1200" dirty="0" smtClean="0"/>
                        <a:t>Процесс с двойной щелочью </a:t>
                      </a:r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Процессы с сульфитом-бисульфитом щелочных металлов (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Wellman</a:t>
                      </a:r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-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Lord</a:t>
                      </a:r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)</a:t>
                      </a:r>
                    </a:p>
                    <a:p>
                      <a:r>
                        <a:rPr lang="ru-RU" altLang="ru-RU" sz="1200" dirty="0" smtClean="0"/>
                        <a:t>Процесс </a:t>
                      </a:r>
                      <a:r>
                        <a:rPr lang="en-US" altLang="ru-RU" sz="1200" dirty="0" smtClean="0"/>
                        <a:t>ELSORB</a:t>
                      </a:r>
                      <a:endParaRPr lang="ru-RU" altLang="ru-RU" sz="1200" dirty="0" smtClean="0"/>
                    </a:p>
                    <a:p>
                      <a:r>
                        <a:rPr lang="ru-RU" altLang="ru-RU" sz="1200" dirty="0" smtClean="0"/>
                        <a:t>Процесс электродиализной регенерации (</a:t>
                      </a:r>
                      <a:r>
                        <a:rPr lang="en-US" altLang="ru-RU" sz="1200" dirty="0" smtClean="0"/>
                        <a:t>SOXAL</a:t>
                      </a:r>
                      <a:r>
                        <a:rPr lang="ru-RU" altLang="ru-RU" sz="1200" dirty="0" smtClean="0"/>
                        <a:t>)</a:t>
                      </a:r>
                    </a:p>
                    <a:p>
                      <a:r>
                        <a:rPr lang="ru-RU" altLang="ru-RU" sz="1200" dirty="0" smtClean="0"/>
                        <a:t>Процесс электролитической регенерации (</a:t>
                      </a:r>
                      <a:r>
                        <a:rPr lang="en-US" altLang="ru-RU" sz="1200" dirty="0" smtClean="0"/>
                        <a:t>Stone</a:t>
                      </a:r>
                      <a:r>
                        <a:rPr lang="ru-RU" altLang="ru-RU" sz="1200" dirty="0" smtClean="0"/>
                        <a:t> &amp; </a:t>
                      </a:r>
                      <a:r>
                        <a:rPr lang="en-US" altLang="ru-RU" sz="1200" dirty="0" smtClean="0"/>
                        <a:t>Webster</a:t>
                      </a:r>
                      <a:r>
                        <a:rPr lang="ru-RU" altLang="ru-RU" sz="1200" dirty="0" smtClean="0"/>
                        <a:t>/</a:t>
                      </a:r>
                      <a:r>
                        <a:rPr lang="en-US" altLang="ru-RU" sz="1200" dirty="0" smtClean="0"/>
                        <a:t>Ionics</a:t>
                      </a:r>
                      <a:r>
                        <a:rPr lang="ru-RU" altLang="ru-RU" sz="1200" dirty="0" smtClean="0"/>
                        <a:t>)</a:t>
                      </a:r>
                    </a:p>
                    <a:p>
                      <a:r>
                        <a:rPr lang="ru-RU" altLang="ru-RU" sz="1200" dirty="0" smtClean="0"/>
                        <a:t>Процесс с оксидом цинка</a:t>
                      </a:r>
                    </a:p>
                    <a:p>
                      <a:r>
                        <a:rPr lang="ru-RU" altLang="ru-RU" sz="1200" dirty="0" smtClean="0"/>
                        <a:t>Цитратный процесс</a:t>
                      </a:r>
                    </a:p>
                    <a:p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Аммиачные процессы</a:t>
                      </a:r>
                    </a:p>
                    <a:p>
                      <a:r>
                        <a:rPr lang="ru-RU" altLang="ru-RU" sz="1200" dirty="0" smtClean="0"/>
                        <a:t>Аммиачный процесс с регенерацией тепла</a:t>
                      </a:r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 извлечения диоксида серы 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Cominco</a:t>
                      </a:r>
                      <a:endParaRPr lang="ru-RU" altLang="ru-RU" sz="1200" dirty="0" smtClean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ru-RU" altLang="ru-RU" sz="1200" dirty="0" smtClean="0"/>
                        <a:t>Процесс с аммиаком – бисульфатом аммония (АВС)</a:t>
                      </a:r>
                    </a:p>
                    <a:p>
                      <a:r>
                        <a:rPr lang="ru-RU" altLang="ru-RU" sz="1200" dirty="0" smtClean="0"/>
                        <a:t>Каталитический/</a:t>
                      </a:r>
                      <a:r>
                        <a:rPr lang="en-US" altLang="ru-RU" sz="1200" dirty="0" smtClean="0"/>
                        <a:t>IFP</a:t>
                      </a:r>
                      <a:r>
                        <a:rPr lang="ru-RU" altLang="ru-RU" sz="1200" dirty="0" smtClean="0"/>
                        <a:t>/</a:t>
                      </a:r>
                      <a:r>
                        <a:rPr lang="en-US" altLang="ru-RU" sz="1200" dirty="0" smtClean="0"/>
                        <a:t>CEC</a:t>
                      </a:r>
                      <a:r>
                        <a:rPr lang="ru-RU" altLang="ru-RU" sz="1200" dirty="0" smtClean="0"/>
                        <a:t> аммиачный процесс</a:t>
                      </a:r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 Walther</a:t>
                      </a:r>
                      <a:endParaRPr lang="ru-RU" altLang="ru-RU" sz="1200" dirty="0" smtClean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ru-RU" altLang="ru-RU" sz="1200" dirty="0" smtClean="0"/>
                        <a:t>Процесс</a:t>
                      </a:r>
                      <a:r>
                        <a:rPr lang="en-US" altLang="ru-RU" sz="1200" dirty="0" smtClean="0"/>
                        <a:t> ATS </a:t>
                      </a:r>
                      <a:r>
                        <a:rPr lang="en-US" altLang="ru-RU" sz="1200" dirty="0" err="1" smtClean="0"/>
                        <a:t>Technology</a:t>
                      </a:r>
                      <a:r>
                        <a:rPr lang="en-US" altLang="ru-RU" sz="1200" baseline="30000" dirty="0" err="1" smtClean="0"/>
                        <a:t>TM</a:t>
                      </a:r>
                      <a:endParaRPr lang="ru-RU" altLang="ru-RU" sz="1200" dirty="0" smtClean="0"/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 с сульфатом аммония 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General Electric</a:t>
                      </a:r>
                      <a:endParaRPr lang="ru-RU" altLang="ru-RU" sz="1200" dirty="0" smtClean="0">
                        <a:solidFill>
                          <a:srgbClr val="00B050"/>
                        </a:solidFill>
                      </a:endParaRPr>
                    </a:p>
                    <a:p>
                      <a:endParaRPr lang="ru-RU" altLang="ru-RU" sz="1200" dirty="0" smtClean="0"/>
                    </a:p>
                    <a:p>
                      <a:endParaRPr lang="ru-RU" sz="1200" dirty="0"/>
                    </a:p>
                  </a:txBody>
                  <a:tcPr marL="91445" marR="91445" marT="45714" marB="45714"/>
                </a:tc>
                <a:tc>
                  <a:txBody>
                    <a:bodyPr/>
                    <a:lstStyle/>
                    <a:p>
                      <a:r>
                        <a:rPr lang="ru-RU" altLang="ru-RU" sz="1200" dirty="0" smtClean="0"/>
                        <a:t>Двойной щелочной процесс с аммиаком-известью</a:t>
                      </a:r>
                    </a:p>
                    <a:p>
                      <a:r>
                        <a:rPr lang="ru-RU" altLang="ru-RU" sz="1200" dirty="0" smtClean="0"/>
                        <a:t>Аммиак - </a:t>
                      </a:r>
                      <a:r>
                        <a:rPr lang="ru-RU" altLang="ru-RU" sz="1200" dirty="0" err="1" smtClean="0"/>
                        <a:t>Пирофосфат</a:t>
                      </a:r>
                      <a:r>
                        <a:rPr lang="ru-RU" altLang="ru-RU" sz="1200" dirty="0" smtClean="0"/>
                        <a:t> кальция</a:t>
                      </a:r>
                    </a:p>
                    <a:p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Процессы с водным раствором сульфата алюминия</a:t>
                      </a:r>
                    </a:p>
                    <a:p>
                      <a:r>
                        <a:rPr lang="ru-RU" altLang="ru-RU" sz="1200" dirty="0" smtClean="0"/>
                        <a:t>Двойной щелочной процесс </a:t>
                      </a:r>
                      <a:r>
                        <a:rPr lang="en-US" altLang="ru-RU" sz="1200" dirty="0" smtClean="0"/>
                        <a:t>Dowa</a:t>
                      </a:r>
                      <a:endParaRPr lang="ru-RU" altLang="ru-RU" sz="1200" dirty="0" smtClean="0"/>
                    </a:p>
                    <a:p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Сульфид железа (</a:t>
                      </a:r>
                      <a:r>
                        <a:rPr lang="en-US" altLang="ru-RU" sz="1200" b="1" dirty="0" smtClean="0">
                          <a:solidFill>
                            <a:schemeClr val="tx1"/>
                          </a:solidFill>
                        </a:rPr>
                        <a:t>II</a:t>
                      </a:r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) с регенерацией тепла</a:t>
                      </a:r>
                      <a:endParaRPr lang="ru-RU" altLang="ru-RU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altLang="ru-RU" sz="1200" dirty="0" smtClean="0"/>
                        <a:t>Процесс </a:t>
                      </a:r>
                      <a:r>
                        <a:rPr lang="en-US" altLang="ru-RU" sz="1200" dirty="0" err="1" smtClean="0"/>
                        <a:t>Sulf</a:t>
                      </a:r>
                      <a:r>
                        <a:rPr lang="en-US" altLang="ru-RU" sz="1200" dirty="0" smtClean="0"/>
                        <a:t>-X</a:t>
                      </a:r>
                      <a:endParaRPr lang="ru-RU" altLang="ru-RU" sz="1200" dirty="0" smtClean="0"/>
                    </a:p>
                    <a:p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Процессы с серной кислотой </a:t>
                      </a:r>
                    </a:p>
                    <a:p>
                      <a:r>
                        <a:rPr lang="ru-RU" altLang="ru-RU" sz="1200" dirty="0" smtClean="0"/>
                        <a:t>Процесс</a:t>
                      </a:r>
                      <a:r>
                        <a:rPr lang="en-US" altLang="ru-RU" sz="1200" dirty="0" smtClean="0"/>
                        <a:t> </a:t>
                      </a:r>
                      <a:r>
                        <a:rPr lang="en-US" altLang="ru-RU" sz="1200" dirty="0" err="1" smtClean="0"/>
                        <a:t>Chioda</a:t>
                      </a:r>
                      <a:r>
                        <a:rPr lang="en-US" altLang="ru-RU" sz="1200" dirty="0" smtClean="0"/>
                        <a:t> Thoroughbred 101</a:t>
                      </a:r>
                      <a:endParaRPr lang="ru-RU" altLang="ru-RU" sz="1200" dirty="0" smtClean="0"/>
                    </a:p>
                    <a:p>
                      <a:r>
                        <a:rPr lang="ru-RU" altLang="ru-RU" sz="1200" dirty="0" smtClean="0"/>
                        <a:t>Процесс </a:t>
                      </a:r>
                      <a:r>
                        <a:rPr lang="en-US" altLang="ru-RU" sz="1200" dirty="0" smtClean="0"/>
                        <a:t>ISPRA</a:t>
                      </a:r>
                      <a:r>
                        <a:rPr lang="ru-RU" altLang="ru-RU" sz="1200" dirty="0" smtClean="0"/>
                        <a:t> на основе брома  </a:t>
                      </a:r>
                    </a:p>
                    <a:p>
                      <a:r>
                        <a:rPr lang="ru-RU" altLang="ru-RU" sz="1200" dirty="0" smtClean="0"/>
                        <a:t>Процесс </a:t>
                      </a:r>
                      <a:r>
                        <a:rPr lang="en-US" altLang="ru-RU" sz="1200" dirty="0" err="1" smtClean="0"/>
                        <a:t>Noell</a:t>
                      </a:r>
                      <a:r>
                        <a:rPr lang="ru-RU" altLang="ru-RU" sz="1200" dirty="0" smtClean="0"/>
                        <a:t>-</a:t>
                      </a:r>
                      <a:r>
                        <a:rPr lang="en-US" altLang="ru-RU" sz="1200" dirty="0" smtClean="0"/>
                        <a:t>KRC</a:t>
                      </a:r>
                      <a:r>
                        <a:rPr lang="ru-RU" altLang="ru-RU" sz="1200" dirty="0" smtClean="0"/>
                        <a:t> на основе перекиси</a:t>
                      </a:r>
                    </a:p>
                    <a:p>
                      <a:r>
                        <a:rPr lang="ru-RU" altLang="ru-RU" sz="1200" b="1" dirty="0" err="1" smtClean="0">
                          <a:solidFill>
                            <a:schemeClr val="tx1"/>
                          </a:solidFill>
                        </a:rPr>
                        <a:t>Аминные</a:t>
                      </a:r>
                      <a:r>
                        <a:rPr lang="ru-RU" altLang="ru-RU" sz="1200" b="1" dirty="0" smtClean="0">
                          <a:solidFill>
                            <a:schemeClr val="tx1"/>
                          </a:solidFill>
                        </a:rPr>
                        <a:t> процессы с регенерацией тепла</a:t>
                      </a:r>
                    </a:p>
                    <a:p>
                      <a:r>
                        <a:rPr lang="ru-RU" altLang="ru-RU" sz="1200" dirty="0" err="1" smtClean="0"/>
                        <a:t>Сульфидиновый</a:t>
                      </a:r>
                      <a:r>
                        <a:rPr lang="ru-RU" altLang="ru-RU" sz="1200" dirty="0" smtClean="0"/>
                        <a:t> процесс </a:t>
                      </a:r>
                    </a:p>
                    <a:p>
                      <a:r>
                        <a:rPr lang="ru-RU" altLang="ru-RU" sz="1200" dirty="0" smtClean="0"/>
                        <a:t>Процесс </a:t>
                      </a:r>
                      <a:r>
                        <a:rPr lang="en-US" altLang="ru-RU" sz="1200" dirty="0" smtClean="0"/>
                        <a:t>ASARC</a:t>
                      </a:r>
                      <a:endParaRPr lang="ru-RU" altLang="ru-RU" sz="1200" dirty="0" smtClean="0"/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 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CANSOLV</a:t>
                      </a:r>
                      <a:endParaRPr lang="ru-RU" altLang="ru-RU" sz="1200" dirty="0" smtClean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ru-RU" altLang="ru-RU" sz="1200" dirty="0" smtClean="0">
                          <a:solidFill>
                            <a:srgbClr val="00B050"/>
                          </a:solidFill>
                        </a:rPr>
                        <a:t>Процесс </a:t>
                      </a:r>
                      <a:r>
                        <a:rPr lang="en-US" altLang="ru-RU" sz="1200" dirty="0" smtClean="0">
                          <a:solidFill>
                            <a:srgbClr val="00B050"/>
                          </a:solidFill>
                        </a:rPr>
                        <a:t>Dow</a:t>
                      </a:r>
                      <a:endParaRPr lang="ru-RU" altLang="ru-RU" sz="1200" dirty="0" smtClean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морской водой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морской водой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Flakt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морской водой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Bechtel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морской водой </a:t>
                      </a:r>
                      <a:r>
                        <a:rPr lang="en-US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Bischoff</a:t>
                      </a:r>
                      <a:endParaRPr lang="ru-RU" sz="1200" b="1" kern="1200" dirty="0" smtClean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физическими растворителями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Solinox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расплавленной солью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распылительными сушилками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водным раствором карбоната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распылительной сушилкой известковой пульпы</a:t>
                      </a:r>
                    </a:p>
                    <a:p>
                      <a:endParaRPr lang="ru-RU" altLang="ru-RU" sz="1200" dirty="0" smtClean="0"/>
                    </a:p>
                  </a:txBody>
                  <a:tcPr marL="91445" marR="91445" marT="45714" marB="45714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16416" y="6309321"/>
            <a:ext cx="370384" cy="36003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fld id="{9A0DB2DC-4C9A-4742-B13C-FB6460FD3503}" type="slidenum">
              <a:rPr lang="ru-RU" b="1" noProof="1">
                <a:solidFill>
                  <a:schemeClr val="tx1"/>
                </a:solidFill>
                <a:effectLst>
                  <a:glow rad="228600">
                    <a:srgbClr val="00B050">
                      <a:alpha val="40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" panose="020B0604020202020204" pitchFamily="34" charset="0"/>
              </a:rPr>
              <a:pPr algn="ctr"/>
              <a:t>2</a:t>
            </a:fld>
            <a:endParaRPr lang="ru-RU" b="1" noProof="1">
              <a:solidFill>
                <a:schemeClr val="tx1"/>
              </a:solidFill>
              <a:effectLst>
                <a:glow rad="228600">
                  <a:srgbClr val="00B050">
                    <a:alpha val="40000"/>
                  </a:srgb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800" b="1" dirty="0">
                <a:solidFill>
                  <a:srgbClr val="FF0000"/>
                </a:solidFill>
              </a:rPr>
              <a:t>Методы и технологии очистки дымовых газов от оксидов серы (продолжение)</a:t>
            </a:r>
            <a:endParaRPr lang="ru-RU" altLang="ru-RU" sz="2800" b="1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288" y="1397000"/>
          <a:ext cx="8353424" cy="476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712"/>
                <a:gridCol w="4176712"/>
              </a:tblGrid>
              <a:tr h="4768850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распылительной сушилкой в канале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с распылительной сушилкой </a:t>
                      </a:r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газовзвеси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сухой сорбции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Вдувание сухих твердых частиц щелочи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сухой известью/известняком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сухой содой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сухими оксидами металлов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</a:t>
                      </a:r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пощелаченной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окисью алюминия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адсорбции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адсорбции углеродом с регенерацией промывочной воды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адсорбции углеродом с регенерацией тепла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Другие процессы с активированным углем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каталитического окисления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SNOX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Каталитическое окисление/электрохимический процесс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каталитического окисления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SNOX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Каталитическое окисление/электрохимический процесс</a:t>
                      </a:r>
                    </a:p>
                    <a:p>
                      <a:endParaRPr lang="ru-RU" sz="1200" dirty="0">
                        <a:solidFill>
                          <a:srgbClr val="00B050"/>
                        </a:solidFill>
                      </a:endParaRPr>
                    </a:p>
                  </a:txBody>
                  <a:tcPr marL="91445" marR="91445" marT="45725" marB="45725"/>
                </a:tc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Процессы с химическими реакциями, вызванными облучением газовой фазы  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Электронно-лучевой процесс </a:t>
                      </a:r>
                      <a:r>
                        <a:rPr lang="en-US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Ebara </a:t>
                      </a:r>
                      <a:endParaRPr lang="ru-RU" sz="1200" b="1" kern="1200" dirty="0" smtClean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Электрохимическое превращение в серу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Восстановление газовой фазы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Процесс очистки дымового газа (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FGC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Parsons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ru-RU" sz="1800" dirty="0"/>
                    </a:p>
                  </a:txBody>
                  <a:tcPr marL="91445" marR="91445" marT="45725" marB="45725"/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16416" y="6165305"/>
            <a:ext cx="504056" cy="432048"/>
          </a:xfr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/>
          <a:lstStyle/>
          <a:p>
            <a:pPr algn="ctr"/>
            <a:fld id="{9A0DB2DC-4C9A-4742-B13C-FB6460FD3503}" type="slidenum">
              <a:rPr lang="ru-RU" b="1" noProof="1">
                <a:solidFill>
                  <a:schemeClr val="tx1"/>
                </a:solidFill>
                <a:effectLst>
                  <a:glow rad="228600">
                    <a:srgbClr val="00B050">
                      <a:alpha val="40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" panose="020B0604020202020204" pitchFamily="34" charset="0"/>
              </a:rPr>
              <a:pPr algn="ctr"/>
              <a:t>3</a:t>
            </a:fld>
            <a:endParaRPr lang="ru-RU" b="1" noProof="1">
              <a:solidFill>
                <a:schemeClr val="tx1"/>
              </a:solidFill>
              <a:effectLst>
                <a:glow rad="228600">
                  <a:srgbClr val="00B050">
                    <a:alpha val="40000"/>
                  </a:srgb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</a:rPr>
              <a:t>ИЗВЕСТЬ-ИЗВЕСТНЯКОВЫЕ 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(</a:t>
            </a:r>
            <a:r>
              <a:rPr lang="ru-RU" altLang="ru-RU" sz="2400" b="1" dirty="0" err="1" smtClean="0">
                <a:solidFill>
                  <a:srgbClr val="FF0000"/>
                </a:solidFill>
              </a:rPr>
              <a:t>нерегенеративные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) МОКРЫЕ </a:t>
            </a:r>
            <a:r>
              <a:rPr lang="ru-RU" altLang="ru-RU" sz="2400" b="1" dirty="0">
                <a:solidFill>
                  <a:srgbClr val="FF0000"/>
                </a:solidFill>
              </a:rPr>
              <a:t>МЕТОДЫ СЕРООЧИСТКИ</a:t>
            </a:r>
            <a:br>
              <a:rPr lang="ru-RU" altLang="ru-RU" sz="2400" b="1" dirty="0">
                <a:solidFill>
                  <a:srgbClr val="FF0000"/>
                </a:solidFill>
              </a:rPr>
            </a:br>
            <a:r>
              <a:rPr lang="ru-RU" altLang="ru-RU" sz="1400" b="1" dirty="0">
                <a:solidFill>
                  <a:srgbClr val="FF0000"/>
                </a:solidFill>
              </a:rPr>
              <a:t>Типичная технологическая схема удаления </a:t>
            </a:r>
            <a:r>
              <a:rPr lang="en-US" altLang="ru-RU" sz="1400" b="1" dirty="0">
                <a:solidFill>
                  <a:srgbClr val="FF0000"/>
                </a:solidFill>
              </a:rPr>
              <a:t>SO2 </a:t>
            </a:r>
            <a:r>
              <a:rPr lang="ru-RU" altLang="ru-RU" sz="1400" b="1" dirty="0">
                <a:solidFill>
                  <a:srgbClr val="FF0000"/>
                </a:solidFill>
              </a:rPr>
              <a:t>известняковым методом с принудительным окислением</a:t>
            </a:r>
            <a:endParaRPr lang="ru-RU" altLang="ru-RU" sz="2400" b="1" dirty="0">
              <a:solidFill>
                <a:srgbClr val="FF0000"/>
              </a:solidFill>
            </a:endParaRPr>
          </a:p>
        </p:txBody>
      </p:sp>
      <p:sp>
        <p:nvSpPr>
          <p:cNvPr id="6146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pic>
        <p:nvPicPr>
          <p:cNvPr id="6147" name="Picture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08038" y="1412776"/>
            <a:ext cx="7435850" cy="4684812"/>
          </a:xfrm>
          <a:ln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165305"/>
            <a:ext cx="432048" cy="43204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b="1" strike="noStrike" noProof="1" smtClean="0">
                <a:latin typeface="Arial" panose="020B0604020202020204" pitchFamily="34" charset="0"/>
              </a:rPr>
              <a:pPr lvl="0" algn="ctr" eaLnBrk="1" fontAlgn="base" hangingPunct="1"/>
              <a:t>4</a:t>
            </a:fld>
            <a:endParaRPr lang="ru-RU" b="1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Заголовок 2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634082"/>
          </a:xfrm>
          <a:ln/>
        </p:spPr>
        <p:txBody>
          <a:bodyPr wrap="square" lIns="91440" tIns="45720" rIns="91440" bIns="45720" anchor="ctr"/>
          <a:lstStyle/>
          <a:p>
            <a:r>
              <a:rPr lang="ru-RU" altLang="ru-RU" sz="2400" b="1" dirty="0">
                <a:solidFill>
                  <a:srgbClr val="FF0000"/>
                </a:solidFill>
              </a:rPr>
              <a:t>ЗАРУБЕЖНЫЕ МЕТОДЫ МОКРОЙ 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СЕРООЧИСТКИ </a:t>
            </a:r>
            <a:r>
              <a:rPr lang="ru-RU" altLang="ru-RU" sz="2400" dirty="0" smtClean="0">
                <a:solidFill>
                  <a:srgbClr val="FF0000"/>
                </a:solidFill>
              </a:rPr>
              <a:t/>
            </a:r>
            <a:br>
              <a:rPr lang="ru-RU" altLang="ru-RU" sz="2400" dirty="0" smtClean="0">
                <a:solidFill>
                  <a:srgbClr val="FF0000"/>
                </a:solidFill>
              </a:rPr>
            </a:br>
            <a:r>
              <a:rPr lang="ru-RU" altLang="ru-RU" sz="2400" dirty="0" smtClean="0">
                <a:solidFill>
                  <a:srgbClr val="FF0000"/>
                </a:solidFill>
              </a:rPr>
              <a:t>(с получением гипса)</a:t>
            </a:r>
            <a:endParaRPr lang="ru-RU" altLang="ru-RU" sz="2400" dirty="0"/>
          </a:p>
        </p:txBody>
      </p:sp>
      <p:sp>
        <p:nvSpPr>
          <p:cNvPr id="8194" name="Объект 5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659062"/>
          </a:xfrm>
          <a:ln/>
        </p:spPr>
        <p:txBody>
          <a:bodyPr wrap="square" lIns="91440" tIns="45720" rIns="91440" bIns="45720" anchor="t"/>
          <a:lstStyle/>
          <a:p>
            <a:pPr algn="ctr" eaLnBrk="1" hangingPunct="1">
              <a:lnSpc>
                <a:spcPct val="80000"/>
              </a:lnSpc>
              <a:buNone/>
            </a:pPr>
            <a:r>
              <a:rPr lang="ru-RU" altLang="ru-RU" sz="1600" b="1" dirty="0">
                <a:solidFill>
                  <a:srgbClr val="FF0000"/>
                </a:solidFill>
              </a:rPr>
              <a:t>Схема установки известнякового метода сероочистки дымовых газов по методу «Хемико»</a:t>
            </a:r>
            <a:endParaRPr lang="ru-RU" altLang="ru-RU" sz="16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ru-RU" altLang="ru-RU" sz="1600" b="1" dirty="0">
                <a:solidFill>
                  <a:srgbClr val="0000FF"/>
                </a:solidFill>
              </a:rPr>
              <a:t>	1- котел; 2 - электрофильтр; 3 - дымосос; 4 - абсорбер; 5, 10, 13, 15 - насосы; 6 - бункер извести; 7 - емкость для гашения извести; 8 - вода; 9 - емкость для известковой суспензии; 11 - сгуститель; 12 - центрифуга; 14 - отстойник; 16 - дымовая труба</a:t>
            </a:r>
          </a:p>
          <a:p>
            <a:endParaRPr lang="ru-RU" altLang="ru-RU" sz="1600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648200" y="3500438"/>
            <a:ext cx="4038600" cy="26257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Схема очистки дымовых газов по методу фирмы </a:t>
            </a:r>
            <a:r>
              <a:rPr kumimoji="0" lang="ru-RU" altLang="ru-RU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Бишофф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1 - котел с РВП; 2 - электрофильтр; 3 - дымосос; 4 - газовый регенеративный подогреватель; 5 - смеситель; 6 - абсорбер; 7 - бункер известняка; 8 - емкость для приготовления суспензии; 9 - емкость для готовой суспензии; 10 - гидроциклон 1-ой ступени; 11 - гидроциклон 2-ой ступени; 12 - центрифуги; 13 - бункер гипса; 14 - узел очистки сточных вод установки; 15 - камерный фильтр; 16 - дымовая труба; 17-20 - насосы; 21 - компрессорная установка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6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graphicFrame>
        <p:nvGraphicFramePr>
          <p:cNvPr id="8197" name="Объект 7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42120987"/>
              </p:ext>
            </p:extLst>
          </p:nvPr>
        </p:nvGraphicFramePr>
        <p:xfrm>
          <a:off x="683568" y="1196752"/>
          <a:ext cx="3632200" cy="2664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0" r:id="rId4" imgW="3658870" imgH="2887980" progId="Word.Picture.8">
                  <p:embed/>
                </p:oleObj>
              </mc:Choice>
              <mc:Fallback>
                <p:oleObj r:id="rId4" imgW="3658870" imgH="2887980" progId="Word.Picture.8">
                  <p:embed/>
                  <p:pic>
                    <p:nvPicPr>
                      <p:cNvPr id="0" name="Изображение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3568" y="1196752"/>
                        <a:ext cx="3632200" cy="266429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Объект 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572000" y="1125538"/>
          <a:ext cx="4038600" cy="217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1" r:id="rId6" imgW="7374890" imgH="3974465" progId="Word.Picture.8">
                  <p:embed/>
                </p:oleObj>
              </mc:Choice>
              <mc:Fallback>
                <p:oleObj r:id="rId6" imgW="7374890" imgH="3974465" progId="Word.Picture.8">
                  <p:embed/>
                  <p:pic>
                    <p:nvPicPr>
                      <p:cNvPr id="0" name="Изображение 307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72000" y="1125538"/>
                        <a:ext cx="4038600" cy="21764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16416" y="6245225"/>
            <a:ext cx="370384" cy="352127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5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Заголовок 2"/>
          <p:cNvSpPr>
            <a:spLocks noGrp="1"/>
          </p:cNvSpPr>
          <p:nvPr>
            <p:ph type="title" sz="quarter"/>
          </p:nvPr>
        </p:nvSpPr>
        <p:spPr>
          <a:xfrm>
            <a:off x="457200" y="260648"/>
            <a:ext cx="8229600" cy="720080"/>
          </a:xfrm>
          <a:ln/>
        </p:spPr>
        <p:txBody>
          <a:bodyPr wrap="square" lIns="91440" tIns="45720" rIns="91440" bIns="45720" anchor="ctr"/>
          <a:lstStyle/>
          <a:p>
            <a:r>
              <a:rPr lang="ru-RU" altLang="ru-RU" sz="2400" b="1" dirty="0">
                <a:solidFill>
                  <a:srgbClr val="FF0000"/>
                </a:solidFill>
              </a:rPr>
              <a:t>ЗАРУБЕЖНЫЕ МЕТОДЫ МОКРОЙ СЕРООЧИСТКИ</a:t>
            </a:r>
            <a:br>
              <a:rPr lang="ru-RU" altLang="ru-RU" sz="2400" b="1" dirty="0">
                <a:solidFill>
                  <a:srgbClr val="FF0000"/>
                </a:solidFill>
              </a:rPr>
            </a:br>
            <a:r>
              <a:rPr lang="ru-RU" altLang="ru-RU" sz="2400" b="1" dirty="0">
                <a:solidFill>
                  <a:srgbClr val="FF0000"/>
                </a:solidFill>
              </a:rPr>
              <a:t>(с получением гипса)</a:t>
            </a:r>
            <a:endParaRPr lang="ru-RU" altLang="ru-RU" sz="2400" b="1" dirty="0"/>
          </a:p>
        </p:txBody>
      </p:sp>
      <p:sp>
        <p:nvSpPr>
          <p:cNvPr id="10242" name="Объект 5"/>
          <p:cNvSpPr>
            <a:spLocks noGrp="1"/>
          </p:cNvSpPr>
          <p:nvPr>
            <p:ph sz="quarter" idx="3"/>
          </p:nvPr>
        </p:nvSpPr>
        <p:spPr>
          <a:xfrm>
            <a:off x="457200" y="3716338"/>
            <a:ext cx="4038600" cy="2881312"/>
          </a:xfrm>
          <a:ln/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endParaRPr lang="ru-RU" altLang="ru-RU" sz="1400" b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altLang="ru-RU" sz="1600" b="1" dirty="0">
                <a:solidFill>
                  <a:srgbClr val="FF0000"/>
                </a:solidFill>
              </a:rPr>
              <a:t>Схема очистки дымовых газов по методу Лурги (Германия):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altLang="ru-RU" sz="1600" b="1" dirty="0">
                <a:solidFill>
                  <a:srgbClr val="0000FF"/>
                </a:solidFill>
              </a:rPr>
              <a:t>	1 - котел; 2 - электрофильтр; 3 - дымосос; 4 - абсорбер; 5 - каплеуловитель; 6 - подогреватель дымовых газов; 7 - бункер известняка; 8 - емкость с карбоновой кислотой; 9 - емкость приготовления свежего промывочного раствора; 10 - узел обезвоживания гипса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648200" y="3860800"/>
            <a:ext cx="4244975" cy="2881313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Схема </a:t>
            </a:r>
            <a:r>
              <a:rPr kumimoji="0" lang="ru-RU" altLang="ru-RU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сероочистной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установки по мокрому известняковому методу (фирмы Хитачи):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1 - котел; 2 - электрофильтр; 3 - дымосос; 4 - регенеративный газовый подогреватель; 5 - </a:t>
            </a:r>
            <a:r>
              <a:rPr kumimoji="0" lang="ru-RU" altLang="ru-RU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предвключенный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скруббер; 6 - циркуляционная емкость скруббера; 7, 10, 12, 16, 20, 22, 25 - насосы; 8 - абсорбер; 9 - дымовая труба; 11 - окислительная емкость; 13 - окислительная башня; 14 - сгуститель; 15 - емкость сгустителя; 17 - центрифуги; 18 - конвейер; 19 - емкость центрифуг; 21 - емкость осветленной воды; 23 - емкость известняка; 24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емкость для приготовления суспензии; 26 - переключающий шибер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4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pic>
        <p:nvPicPr>
          <p:cNvPr id="10245" name="Picture 8"/>
          <p:cNvPicPr>
            <a:picLocks noGrp="1" noChangeAspect="1"/>
          </p:cNvPicPr>
          <p:nvPr>
            <p:ph sz="quarter" idx="1"/>
          </p:nvPr>
        </p:nvPicPr>
        <p:blipFill>
          <a:blip r:embed="rId4"/>
          <a:stretch>
            <a:fillRect/>
          </a:stretch>
        </p:blipFill>
        <p:spPr>
          <a:xfrm>
            <a:off x="457200" y="1116013"/>
            <a:ext cx="4038600" cy="2673350"/>
          </a:xfrm>
          <a:ln/>
        </p:spPr>
      </p:pic>
      <p:graphicFrame>
        <p:nvGraphicFramePr>
          <p:cNvPr id="10246" name="Объект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648200" y="1039813"/>
          <a:ext cx="40386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0" r:id="rId5" imgW="5890260" imgH="3814445" progId="Word.Picture.8">
                  <p:embed/>
                </p:oleObj>
              </mc:Choice>
              <mc:Fallback>
                <p:oleObj r:id="rId5" imgW="5890260" imgH="3814445" progId="Word.Picture.8">
                  <p:embed/>
                  <p:pic>
                    <p:nvPicPr>
                      <p:cNvPr id="0" name="Изображение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8200" y="1039813"/>
                        <a:ext cx="4038600" cy="26146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88424" y="6237313"/>
            <a:ext cx="432048" cy="43204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b="1" strike="noStrike" noProof="1" smtClean="0">
                <a:latin typeface="Arial" panose="020B0604020202020204" pitchFamily="34" charset="0"/>
              </a:rPr>
              <a:pPr lvl="0" algn="ctr" eaLnBrk="1" fontAlgn="base" hangingPunct="1"/>
              <a:t>6</a:t>
            </a:fld>
            <a:endParaRPr lang="ru-RU" b="1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</a:rPr>
              <a:t>Отечественная 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технологическая схема мокрой известняковой сероочистки на </a:t>
            </a:r>
            <a:r>
              <a:rPr lang="ru-RU" altLang="ru-RU" sz="2400" b="1" dirty="0" err="1" smtClean="0">
                <a:solidFill>
                  <a:srgbClr val="FF0000"/>
                </a:solidFill>
              </a:rPr>
              <a:t>Губкинской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 ТЭЦ </a:t>
            </a:r>
            <a:br>
              <a:rPr lang="ru-RU" altLang="ru-RU" sz="2400" b="1" dirty="0" smtClean="0">
                <a:solidFill>
                  <a:srgbClr val="FF0000"/>
                </a:solidFill>
              </a:rPr>
            </a:br>
            <a:r>
              <a:rPr lang="ru-RU" altLang="ru-RU" sz="2400" b="1" dirty="0" smtClean="0">
                <a:solidFill>
                  <a:srgbClr val="FF0000"/>
                </a:solidFill>
              </a:rPr>
              <a:t>(с получением </a:t>
            </a:r>
            <a:r>
              <a:rPr lang="ru-RU" altLang="ru-RU" sz="2400" b="1" dirty="0" err="1" smtClean="0">
                <a:solidFill>
                  <a:srgbClr val="FF0000"/>
                </a:solidFill>
              </a:rPr>
              <a:t>двухводного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 гипса)</a:t>
            </a:r>
            <a:endParaRPr lang="ru-RU" alt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5410944" cy="31249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4725144"/>
            <a:ext cx="5410944" cy="1728192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Годы эксплуатации: 1990-1993</a:t>
            </a:r>
          </a:p>
          <a:p>
            <a:pPr marL="0" indent="0">
              <a:buNone/>
            </a:pPr>
            <a:r>
              <a:rPr lang="ru-RU" sz="1800" dirty="0" smtClean="0"/>
              <a:t>Диаметр абсорбера- 3 м; Высота -12,6 м;</a:t>
            </a:r>
          </a:p>
          <a:p>
            <a:pPr marL="0" indent="0">
              <a:buNone/>
            </a:pPr>
            <a:r>
              <a:rPr lang="ru-RU" sz="1800" dirty="0"/>
              <a:t>Объемный поток дымового газа -150000м3/ч;</a:t>
            </a:r>
          </a:p>
          <a:p>
            <a:pPr marL="0" indent="0">
              <a:buNone/>
            </a:pPr>
            <a:r>
              <a:rPr lang="ru-RU" sz="1800" dirty="0" smtClean="0"/>
              <a:t>Ресурс работы форсунок -6000 часов;</a:t>
            </a:r>
          </a:p>
          <a:p>
            <a:pPr marL="0" indent="0">
              <a:buNone/>
            </a:pPr>
            <a:r>
              <a:rPr lang="ru-RU" sz="1800" dirty="0" smtClean="0"/>
              <a:t>Степень сероочистки – 85%-90%;</a:t>
            </a:r>
            <a:endParaRPr lang="ru-RU" sz="1800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6084168" y="1600200"/>
            <a:ext cx="2602632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Схема опытно-экспериментальной установки </a:t>
            </a:r>
            <a:r>
              <a:rPr kumimoji="0" lang="ru-RU" alt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Губкинской</a:t>
            </a:r>
            <a: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ТЭЦ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1- дымовые газы от котла; 2 – абсорбер первой ступени; 3 – абсорбер второй ступени; 4 – выход очищенных газов к дымовой трубе; 5, 6 – циркуляционные сборники; 7 – линия подачи известняковой суспензии; 8 – сгуститель пульпы; 9 – сборник сгущенной пульпы; 10 – автоклав; 11 – вакуумный фильтр; 12 – сушилка; 13 – гипс на склад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100392" y="6245225"/>
            <a:ext cx="586408" cy="47625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b="1" strike="noStrike" noProof="1" smtClean="0">
                <a:latin typeface="Arial" panose="020B0604020202020204" pitchFamily="34" charset="0"/>
              </a:rPr>
              <a:pPr lvl="0" algn="ctr" eaLnBrk="1" fontAlgn="base" hangingPunct="1"/>
              <a:t>7</a:t>
            </a:fld>
            <a:endParaRPr lang="ru-RU" b="1" strike="noStrike" noProof="1">
              <a:latin typeface="Arial" panose="020B0604020202020204" pitchFamily="34" charset="0"/>
            </a:endParaRPr>
          </a:p>
        </p:txBody>
      </p:sp>
      <p:sp>
        <p:nvSpPr>
          <p:cNvPr id="12291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08" y="1340768"/>
            <a:ext cx="5688632" cy="3403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/>
          </p:cNvSpPr>
          <p:nvPr>
            <p:ph type="title"/>
          </p:nvPr>
        </p:nvSpPr>
        <p:spPr>
          <a:xfrm>
            <a:off x="420688" y="260649"/>
            <a:ext cx="8229600" cy="936104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000" b="1" dirty="0">
                <a:solidFill>
                  <a:srgbClr val="FF0000"/>
                </a:solidFill>
              </a:rPr>
              <a:t>ОСНОВНЫЕ ПРЕИМУЩЕСТВА И НЕДОСТАТКИ ИЗВЕСТЬ-ИЗВЕСТНЯКОВЫХ МОКРЫХ МЕТОДОВ СЕРООЧИСТКИ</a:t>
            </a:r>
          </a:p>
        </p:txBody>
      </p:sp>
      <p:sp>
        <p:nvSpPr>
          <p:cNvPr id="13314" name="Rectangle 3"/>
          <p:cNvSpPr>
            <a:spLocks noGrp="1"/>
          </p:cNvSpPr>
          <p:nvPr>
            <p:ph type="body" sz="half" idx="2"/>
          </p:nvPr>
        </p:nvSpPr>
        <p:spPr>
          <a:xfrm>
            <a:off x="431800" y="1052736"/>
            <a:ext cx="8280400" cy="5502053"/>
          </a:xfrm>
          <a:ln/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altLang="ru-RU" sz="1200" b="1" dirty="0">
                <a:solidFill>
                  <a:srgbClr val="FF0000"/>
                </a:solidFill>
              </a:rPr>
              <a:t>	</a:t>
            </a:r>
            <a:r>
              <a:rPr lang="ru-RU" altLang="ru-RU" sz="1800" b="1" dirty="0">
                <a:solidFill>
                  <a:srgbClr val="FF0000"/>
                </a:solidFill>
              </a:rPr>
              <a:t>Преимущества: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1800" b="1" dirty="0">
                <a:solidFill>
                  <a:srgbClr val="0000FF"/>
                </a:solidFill>
              </a:rPr>
              <a:t>высокая достигаемая степень 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сероочистки </a:t>
            </a:r>
            <a:r>
              <a:rPr lang="ru-RU" altLang="ru-RU" sz="1800" b="1" dirty="0">
                <a:solidFill>
                  <a:srgbClr val="0000FF"/>
                </a:solidFill>
              </a:rPr>
              <a:t>газов - до 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98%);</a:t>
            </a:r>
            <a:endParaRPr lang="ru-RU" altLang="ru-RU" sz="1800" b="1" dirty="0">
              <a:solidFill>
                <a:srgbClr val="0000FF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ru-RU" altLang="ru-RU" sz="1800" b="1" dirty="0">
                <a:solidFill>
                  <a:srgbClr val="0000FF"/>
                </a:solidFill>
              </a:rPr>
              <a:t>получение товарного продукта в виде двухводного гипса;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1800" b="1" dirty="0">
                <a:solidFill>
                  <a:srgbClr val="0000FF"/>
                </a:solidFill>
              </a:rPr>
              <a:t>возможность использования либо природного абсорбента в виде известняка, либо химического поглотителя в виде извести;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1800" b="1" dirty="0">
                <a:solidFill>
                  <a:srgbClr val="0000FF"/>
                </a:solidFill>
              </a:rPr>
              <a:t>высокая 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надежность;</a:t>
            </a:r>
            <a:endParaRPr lang="ru-RU" altLang="ru-RU" sz="1800" b="1" dirty="0" smtClean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FF0000"/>
                </a:solidFill>
              </a:rPr>
              <a:t>	</a:t>
            </a:r>
            <a:r>
              <a:rPr lang="ru-RU" altLang="ru-RU" sz="1800" b="1" dirty="0" smtClean="0">
                <a:solidFill>
                  <a:srgbClr val="FF0000"/>
                </a:solidFill>
              </a:rPr>
              <a:t>Недостатки</a:t>
            </a:r>
            <a:r>
              <a:rPr lang="ru-RU" altLang="ru-RU" sz="1800" b="1" dirty="0"/>
              <a:t>:</a:t>
            </a:r>
          </a:p>
          <a:p>
            <a:pPr eaLnBrk="1" hangingPunct="1">
              <a:lnSpc>
                <a:spcPct val="70000"/>
              </a:lnSpc>
            </a:pPr>
            <a:r>
              <a:rPr lang="ru-RU" sz="1800" b="1" dirty="0" smtClean="0">
                <a:solidFill>
                  <a:srgbClr val="CC00CC"/>
                </a:solidFill>
              </a:rPr>
              <a:t>охлаждение дымовых газов в процессе очистки до температуры насыщения, что требует их повторного подогрева в специальном подогревателе, усложняющего технологическую схему;</a:t>
            </a:r>
            <a:endParaRPr lang="ru-RU" altLang="ru-RU" sz="1800" b="1" dirty="0" smtClean="0">
              <a:solidFill>
                <a:srgbClr val="CC00CC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1800" b="1" dirty="0" smtClean="0">
                <a:solidFill>
                  <a:srgbClr val="CC0099"/>
                </a:solidFill>
              </a:rPr>
              <a:t>более высокие, чем в других методах сероочистки энергетические затраты;</a:t>
            </a:r>
          </a:p>
          <a:p>
            <a:pPr eaLnBrk="1" hangingPunct="1">
              <a:lnSpc>
                <a:spcPct val="50000"/>
              </a:lnSpc>
            </a:pPr>
            <a:r>
              <a:rPr lang="ru-RU" altLang="ru-RU" sz="1800" b="1" dirty="0" smtClean="0">
                <a:solidFill>
                  <a:srgbClr val="CC0099"/>
                </a:solidFill>
              </a:rPr>
              <a:t>ограниченные </a:t>
            </a:r>
            <a:r>
              <a:rPr lang="ru-RU" altLang="ru-RU" sz="1800" b="1" dirty="0">
                <a:solidFill>
                  <a:srgbClr val="CC0099"/>
                </a:solidFill>
              </a:rPr>
              <a:t>возможности использования гипса как конечного</a:t>
            </a:r>
          </a:p>
          <a:p>
            <a:pPr eaLnBrk="1" hangingPunct="1">
              <a:lnSpc>
                <a:spcPct val="50000"/>
              </a:lnSpc>
            </a:pPr>
            <a:r>
              <a:rPr lang="ru-RU" altLang="ru-RU" sz="1800" b="1" dirty="0">
                <a:solidFill>
                  <a:srgbClr val="CC0099"/>
                </a:solidFill>
              </a:rPr>
              <a:t> продукта;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800" b="1" dirty="0">
                <a:solidFill>
                  <a:srgbClr val="CC0099"/>
                </a:solidFill>
              </a:rPr>
              <a:t>использование абсорберов большего размера, чем в других методах сероочистки (трудности размещения вблизи котла);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800" b="1" dirty="0">
                <a:solidFill>
                  <a:srgbClr val="CC0099"/>
                </a:solidFill>
              </a:rPr>
              <a:t>образование цементных отложений (гипсовой окалины) внутри абсорбционного </a:t>
            </a:r>
            <a:r>
              <a:rPr lang="ru-RU" altLang="ru-RU" sz="1800" b="1" dirty="0" smtClean="0">
                <a:solidFill>
                  <a:srgbClr val="CC0099"/>
                </a:solidFill>
              </a:rPr>
              <a:t>оборудования и выполнение </a:t>
            </a:r>
            <a:r>
              <a:rPr lang="ru-RU" altLang="ru-RU" sz="1800" b="1" dirty="0">
                <a:solidFill>
                  <a:srgbClr val="CC0099"/>
                </a:solidFill>
              </a:rPr>
              <a:t>требований по гумированию или другой защите внутренней поверхности абсорберов от цементных отложений;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800" b="1" dirty="0">
                <a:solidFill>
                  <a:srgbClr val="CC0099"/>
                </a:solidFill>
              </a:rPr>
              <a:t>изготовление форсунок распыления из устойчивого к истиранию материала (карборунд).</a:t>
            </a:r>
          </a:p>
          <a:p>
            <a:pPr eaLnBrk="1" hangingPunct="1">
              <a:lnSpc>
                <a:spcPct val="80000"/>
              </a:lnSpc>
            </a:pPr>
            <a:endParaRPr lang="ru-RU" altLang="ru-RU" sz="1400" b="1" dirty="0"/>
          </a:p>
        </p:txBody>
      </p:sp>
      <p:sp>
        <p:nvSpPr>
          <p:cNvPr id="13315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7625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8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</a:rPr>
              <a:t>МОКРО-СУХИЕ МЕТОДЫ 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СЕРООЧИСТКИ</a:t>
            </a:r>
            <a:endParaRPr lang="ru-RU" altLang="ru-RU" sz="2400" dirty="0">
              <a:solidFill>
                <a:srgbClr val="FF0000"/>
              </a:solidFill>
            </a:endParaRPr>
          </a:p>
        </p:txBody>
      </p:sp>
      <p:pic>
        <p:nvPicPr>
          <p:cNvPr id="15365" name="Picture 6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95536" y="3284984"/>
            <a:ext cx="3024336" cy="2664296"/>
          </a:xfrm>
          <a:solidFill>
            <a:srgbClr val="FFFF00"/>
          </a:solidFill>
          <a:ln/>
        </p:spPr>
      </p:pic>
      <p:sp>
        <p:nvSpPr>
          <p:cNvPr id="15363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graphicFrame>
        <p:nvGraphicFramePr>
          <p:cNvPr id="1536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1269075"/>
              </p:ext>
            </p:extLst>
          </p:nvPr>
        </p:nvGraphicFramePr>
        <p:xfrm>
          <a:off x="683568" y="980728"/>
          <a:ext cx="2592288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6" r:id="rId4" imgW="1933575" imgH="2019300" progId="Word.Picture.8">
                  <p:embed/>
                </p:oleObj>
              </mc:Choice>
              <mc:Fallback>
                <p:oleObj r:id="rId4" imgW="1933575" imgH="2019300" progId="Word.Picture.8">
                  <p:embed/>
                  <p:pic>
                    <p:nvPicPr>
                      <p:cNvPr id="0" name="Изображение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3568" y="980728"/>
                        <a:ext cx="2592288" cy="172819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347864" y="980727"/>
            <a:ext cx="1728192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altLang="ru-RU" sz="1200" b="1" kern="0" dirty="0">
                <a:solidFill>
                  <a:schemeClr val="accent2"/>
                </a:solidFill>
              </a:rPr>
              <a:t>Аппарат для закручивания потока дымовых газов:</a:t>
            </a:r>
            <a:r>
              <a:rPr lang="ru-RU" altLang="ru-RU" sz="1200" kern="0" dirty="0">
                <a:solidFill>
                  <a:schemeClr val="accent2"/>
                </a:solidFill>
              </a:rPr>
              <a:t>1 - вход газа; 2 - закручивающее устройство; 3 - ротационный распылитель; 4 - абсорбент; 5 - корпус абсорбера; 6 - выход газа; 7 - выход продуктов реакции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47864" y="3212976"/>
            <a:ext cx="194421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altLang="ru-RU" sz="1100" b="1" kern="0" dirty="0" smtClean="0">
                <a:solidFill>
                  <a:schemeClr val="accent2"/>
                </a:solidFill>
              </a:rPr>
              <a:t>Схема </a:t>
            </a:r>
            <a:r>
              <a:rPr lang="ru-RU" altLang="ru-RU" sz="1100" b="1" kern="0" dirty="0">
                <a:solidFill>
                  <a:schemeClr val="accent2"/>
                </a:solidFill>
              </a:rPr>
              <a:t>установки </a:t>
            </a:r>
            <a:r>
              <a:rPr lang="ru-RU" altLang="ru-RU" sz="1100" b="1" kern="0" dirty="0" smtClean="0">
                <a:solidFill>
                  <a:schemeClr val="accent2"/>
                </a:solidFill>
              </a:rPr>
              <a:t>сероочистки </a:t>
            </a:r>
            <a:r>
              <a:rPr lang="ru-RU" altLang="ru-RU" sz="1100" b="1" kern="0" dirty="0">
                <a:solidFill>
                  <a:schemeClr val="accent2"/>
                </a:solidFill>
              </a:rPr>
              <a:t>по методу распылительной абсорбции, разработанная фирмой </a:t>
            </a:r>
            <a:r>
              <a:rPr lang="ru-RU" altLang="ru-RU" sz="1100" b="1" kern="0" dirty="0">
                <a:solidFill>
                  <a:srgbClr val="FF0000"/>
                </a:solidFill>
              </a:rPr>
              <a:t>Ниро-Атомайзер:</a:t>
            </a:r>
            <a:r>
              <a:rPr lang="ru-RU" altLang="ru-RU" sz="1100" kern="0" dirty="0">
                <a:solidFill>
                  <a:schemeClr val="accent2"/>
                </a:solidFill>
              </a:rPr>
              <a:t>1 - котел; 2 - фильтр предварительной очистки; 3 - распылительная сушилка; 4 - фильтр окончательной очистки; 5 - труба; 6 - промежуточная емкость для конечного продукта; 7 - бункер конечного продукта; 8 - смесительная емкость; 9, 13 - насосы; 10 - бункер извести; 11 - емкость для гашения извести; 12 - дозировочная емкость</a:t>
            </a:r>
          </a:p>
        </p:txBody>
      </p:sp>
      <p:graphicFrame>
        <p:nvGraphicFramePr>
          <p:cNvPr id="4" name="Объект 3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30693511"/>
              </p:ext>
            </p:extLst>
          </p:nvPr>
        </p:nvGraphicFramePr>
        <p:xfrm>
          <a:off x="5012266" y="980727"/>
          <a:ext cx="3762292" cy="20882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7" name="Picture" r:id="rId6" imgW="7917180" imgH="4393692" progId="Word.Picture.8">
                  <p:embed/>
                </p:oleObj>
              </mc:Choice>
              <mc:Fallback>
                <p:oleObj name="Picture" r:id="rId6" imgW="7917180" imgH="4393692" progId="Word.Pictur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2266" y="980727"/>
                        <a:ext cx="3762292" cy="20882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508104" y="3212976"/>
            <a:ext cx="3168352" cy="2603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1200" b="1" dirty="0">
                <a:solidFill>
                  <a:srgbClr val="0000FF"/>
                </a:solidFill>
              </a:rPr>
              <a:t>Схема установки очистки дымовых газов от сернистого ангидрида по </a:t>
            </a:r>
            <a:r>
              <a:rPr lang="ru-RU" altLang="ru-RU" sz="1200" b="1" dirty="0">
                <a:solidFill>
                  <a:srgbClr val="00B050"/>
                </a:solidFill>
              </a:rPr>
              <a:t>методу </a:t>
            </a:r>
            <a:r>
              <a:rPr lang="ru-RU" altLang="ru-RU" sz="1200" b="1" dirty="0">
                <a:solidFill>
                  <a:srgbClr val="FF0000"/>
                </a:solidFill>
              </a:rPr>
              <a:t>«</a:t>
            </a:r>
            <a:r>
              <a:rPr lang="ru-RU" altLang="ru-RU" sz="1200" b="1" dirty="0" err="1">
                <a:solidFill>
                  <a:srgbClr val="FF0000"/>
                </a:solidFill>
              </a:rPr>
              <a:t>Драйпак</a:t>
            </a:r>
            <a:r>
              <a:rPr lang="ru-RU" altLang="ru-RU" sz="1200" b="1" dirty="0">
                <a:solidFill>
                  <a:srgbClr val="FF0000"/>
                </a:solidFill>
              </a:rPr>
              <a:t>»:</a:t>
            </a:r>
          </a:p>
          <a:p>
            <a:pPr>
              <a:lnSpc>
                <a:spcPct val="80000"/>
              </a:lnSpc>
            </a:pPr>
            <a:r>
              <a:rPr lang="ru-RU" altLang="ru-RU" sz="1200" dirty="0" smtClean="0">
                <a:solidFill>
                  <a:srgbClr val="00B050"/>
                </a:solidFill>
              </a:rPr>
              <a:t>1 </a:t>
            </a:r>
            <a:r>
              <a:rPr lang="ru-RU" altLang="ru-RU" sz="1200" dirty="0">
                <a:solidFill>
                  <a:srgbClr val="00B050"/>
                </a:solidFill>
              </a:rPr>
              <a:t>- </a:t>
            </a:r>
            <a:r>
              <a:rPr lang="ru-RU" altLang="ru-RU" sz="1200" b="1" dirty="0">
                <a:solidFill>
                  <a:schemeClr val="hlink"/>
                </a:solidFill>
              </a:rPr>
              <a:t>котел с РВП; 2 - электрофильтр предварительной очистки; 3 - абсорбер - распылительная сушилка; 4 - электрофильтр окончательной очистки; 5 - дымосос; 6 - труба; 7 - силос сухой зоны; 8 - силос извести; 9 - емкость для гашения извести; 10 - емкость для готовой известковой суспензии; 11 - силос </a:t>
            </a:r>
            <a:r>
              <a:rPr lang="ru-RU" altLang="ru-RU" sz="1200" b="1" dirty="0" err="1">
                <a:solidFill>
                  <a:schemeClr val="hlink"/>
                </a:solidFill>
              </a:rPr>
              <a:t>рециркулирующих</a:t>
            </a:r>
            <a:r>
              <a:rPr lang="ru-RU" altLang="ru-RU" sz="1200" b="1" dirty="0">
                <a:solidFill>
                  <a:schemeClr val="hlink"/>
                </a:solidFill>
              </a:rPr>
              <a:t> продуктов реакции и сухой извести; 12 - смеситель; 13 - дозировочная емкость; 14 - силос продуктов реакции; 15 - компрессор; 16, 17, 18, 19 - насосы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44408" y="6165305"/>
            <a:ext cx="442392" cy="432047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9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3200" dirty="0">
                <a:solidFill>
                  <a:srgbClr val="FF0000"/>
                </a:solidFill>
              </a:rPr>
              <a:t>Метод и технология «</a:t>
            </a:r>
            <a:r>
              <a:rPr lang="en-US" altLang="ru-RU" sz="3200" dirty="0">
                <a:solidFill>
                  <a:srgbClr val="FF0000"/>
                </a:solidFill>
              </a:rPr>
              <a:t>NID</a:t>
            </a:r>
            <a:r>
              <a:rPr lang="ru-RU" altLang="ru-RU" sz="3200" dirty="0">
                <a:solidFill>
                  <a:srgbClr val="FF0000"/>
                </a:solidFill>
              </a:rPr>
              <a:t>» 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altLang="en-US" sz="1800" dirty="0" smtClean="0">
                <a:solidFill>
                  <a:srgbClr val="FF0000"/>
                </a:solidFill>
              </a:rPr>
              <a:t>	Преимущества</a:t>
            </a:r>
            <a:r>
              <a:rPr lang="ru-RU" altLang="en-US" sz="1800" dirty="0">
                <a:solidFill>
                  <a:srgbClr val="FF0000"/>
                </a:solidFill>
              </a:rPr>
              <a:t>:</a:t>
            </a:r>
          </a:p>
          <a:p>
            <a:pPr>
              <a:lnSpc>
                <a:spcPct val="80000"/>
              </a:lnSpc>
            </a:pPr>
            <a:r>
              <a:rPr lang="ru-RU" altLang="en-US" sz="1800" dirty="0">
                <a:solidFill>
                  <a:srgbClr val="00B050"/>
                </a:solidFill>
              </a:rPr>
              <a:t>Использование в качестве адсорбента  отходов фильтров золы при их соотношении к негашеной извести 10:1</a:t>
            </a:r>
          </a:p>
          <a:p>
            <a:pPr>
              <a:lnSpc>
                <a:spcPct val="80000"/>
              </a:lnSpc>
            </a:pPr>
            <a:r>
              <a:rPr lang="ru-RU" altLang="en-US" sz="1800" dirty="0">
                <a:solidFill>
                  <a:srgbClr val="00B050"/>
                </a:solidFill>
              </a:rPr>
              <a:t>Компактность действующего оборудования</a:t>
            </a:r>
          </a:p>
          <a:p>
            <a:pPr>
              <a:lnSpc>
                <a:spcPct val="80000"/>
              </a:lnSpc>
            </a:pPr>
            <a:r>
              <a:rPr lang="ru-RU" altLang="en-US" sz="1800" dirty="0">
                <a:solidFill>
                  <a:srgbClr val="00B050"/>
                </a:solidFill>
              </a:rPr>
              <a:t>Отсутствие отходов водных стоков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en-US" sz="1800" dirty="0" smtClean="0">
                <a:solidFill>
                  <a:srgbClr val="FF0000"/>
                </a:solidFill>
              </a:rPr>
              <a:t>	Недостатки</a:t>
            </a:r>
            <a:r>
              <a:rPr lang="ru-RU" altLang="en-US" sz="1800" dirty="0">
                <a:solidFill>
                  <a:srgbClr val="FF0000"/>
                </a:solidFill>
              </a:rPr>
              <a:t>:</a:t>
            </a:r>
          </a:p>
          <a:p>
            <a:pPr>
              <a:lnSpc>
                <a:spcPct val="80000"/>
              </a:lnSpc>
            </a:pPr>
            <a:r>
              <a:rPr lang="ru-RU" altLang="en-US" sz="1800" dirty="0"/>
              <a:t>Невысокая степень сероочистки для дымовых газов высокосернистых углей</a:t>
            </a:r>
          </a:p>
          <a:p>
            <a:pPr>
              <a:lnSpc>
                <a:spcPct val="80000"/>
              </a:lnSpc>
            </a:pPr>
            <a:r>
              <a:rPr lang="ru-RU" altLang="en-US" sz="1800" dirty="0"/>
              <a:t>Необходимость высокоточного дозирования компонентов с использованием сложных автоматизированных систем</a:t>
            </a:r>
          </a:p>
          <a:p>
            <a:pPr>
              <a:lnSpc>
                <a:spcPct val="80000"/>
              </a:lnSpc>
            </a:pPr>
            <a:r>
              <a:rPr lang="ru-RU" altLang="en-US" sz="1800" dirty="0"/>
              <a:t>Использование опасного компонента негашеной извести и известкового хозяйства</a:t>
            </a:r>
          </a:p>
          <a:p>
            <a:pPr>
              <a:lnSpc>
                <a:spcPct val="80000"/>
              </a:lnSpc>
            </a:pPr>
            <a:endParaRPr lang="ru-RU" altLang="en-US" sz="1800" dirty="0"/>
          </a:p>
          <a:p>
            <a:pPr>
              <a:lnSpc>
                <a:spcPct val="80000"/>
              </a:lnSpc>
            </a:pPr>
            <a:endParaRPr lang="ru-RU" altLang="en-US" sz="1800" dirty="0"/>
          </a:p>
          <a:p>
            <a:endParaRPr lang="ru-RU" altLang="en-US" sz="1800" dirty="0"/>
          </a:p>
          <a:p>
            <a:endParaRPr lang="ru-RU" altLang="en-US" sz="1800" dirty="0"/>
          </a:p>
          <a:p>
            <a:endParaRPr lang="ru-RU" altLang="en-US" sz="1800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17410" name="Rectangle 4"/>
          <p:cNvSpPr/>
          <p:nvPr/>
        </p:nvSpPr>
        <p:spPr>
          <a:xfrm>
            <a:off x="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295400"/>
            <a:ext cx="4320480" cy="513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48650" y="6245225"/>
            <a:ext cx="438150" cy="40322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10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250825" y="476250"/>
            <a:ext cx="8642350" cy="1152525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</a:rPr>
              <a:t>ОСНОВНЫЕ ПРЕИМУЩЕСТВА И НЕДОСТАТКИ МОКРО-СУХИХ МЕТОДОВ СЕРООЧИСТКИ</a:t>
            </a:r>
            <a:endParaRPr lang="ru-RU" altLang="ru-RU" sz="2400" dirty="0">
              <a:solidFill>
                <a:srgbClr val="FF0000"/>
              </a:solidFill>
            </a:endParaRPr>
          </a:p>
        </p:txBody>
      </p:sp>
      <p:sp>
        <p:nvSpPr>
          <p:cNvPr id="18434" name="Rectangle 3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967287"/>
          </a:xfrm>
          <a:ln/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endParaRPr lang="ru-RU" altLang="ru-RU" sz="10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600" b="1" dirty="0">
                <a:solidFill>
                  <a:srgbClr val="FF0000"/>
                </a:solidFill>
              </a:rPr>
              <a:t>	П</a:t>
            </a:r>
            <a:r>
              <a:rPr lang="ru-RU" altLang="ru-RU" sz="1800" b="1" dirty="0">
                <a:solidFill>
                  <a:srgbClr val="FF0000"/>
                </a:solidFill>
              </a:rPr>
              <a:t>реимущества: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 smtClean="0">
                <a:solidFill>
                  <a:srgbClr val="0000FF"/>
                </a:solidFill>
              </a:rPr>
              <a:t>1. 	Достигаемая </a:t>
            </a:r>
            <a:r>
              <a:rPr lang="ru-RU" altLang="ru-RU" sz="1800" b="1" dirty="0">
                <a:solidFill>
                  <a:srgbClr val="0000FF"/>
                </a:solidFill>
              </a:rPr>
              <a:t>степень очистки газов (до 60%);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 smtClean="0">
                <a:solidFill>
                  <a:srgbClr val="0000FF"/>
                </a:solidFill>
              </a:rPr>
              <a:t>2.	Получение </a:t>
            </a:r>
            <a:r>
              <a:rPr lang="ru-RU" altLang="ru-RU" sz="1800" b="1" dirty="0">
                <a:solidFill>
                  <a:srgbClr val="0000FF"/>
                </a:solidFill>
              </a:rPr>
              <a:t>продукта в сухом виде и отсутствие в связи с 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этим сточных </a:t>
            </a:r>
            <a:r>
              <a:rPr lang="ru-RU" altLang="ru-RU" sz="1800" b="1" dirty="0">
                <a:solidFill>
                  <a:srgbClr val="0000FF"/>
                </a:solidFill>
              </a:rPr>
              <a:t>вод;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0000FF"/>
                </a:solidFill>
              </a:rPr>
              <a:t>3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.	Отсутствие </a:t>
            </a:r>
            <a:r>
              <a:rPr lang="ru-RU" altLang="ru-RU" sz="1800" b="1" dirty="0">
                <a:solidFill>
                  <a:srgbClr val="0000FF"/>
                </a:solidFill>
              </a:rPr>
              <a:t>необходимости в подготовке газов;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0000FF"/>
                </a:solidFill>
              </a:rPr>
              <a:t>4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.	Высокая </a:t>
            </a:r>
            <a:r>
              <a:rPr lang="ru-RU" altLang="ru-RU" sz="1800" b="1" dirty="0">
                <a:solidFill>
                  <a:srgbClr val="0000FF"/>
                </a:solidFill>
              </a:rPr>
              <a:t>степень использования реагента;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0000FF"/>
                </a:solidFill>
              </a:rPr>
              <a:t>5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.	Высокая </a:t>
            </a:r>
            <a:r>
              <a:rPr lang="ru-RU" altLang="ru-RU" sz="1800" b="1" dirty="0">
                <a:solidFill>
                  <a:srgbClr val="0000FF"/>
                </a:solidFill>
              </a:rPr>
              <a:t>надежность и простота обслуживания;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0000FF"/>
                </a:solidFill>
              </a:rPr>
              <a:t>6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.	Простота </a:t>
            </a:r>
            <a:r>
              <a:rPr lang="ru-RU" altLang="ru-RU" sz="1800" b="1" dirty="0">
                <a:solidFill>
                  <a:srgbClr val="0000FF"/>
                </a:solidFill>
              </a:rPr>
              <a:t>аппаратного 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исполнения</a:t>
            </a:r>
            <a:r>
              <a:rPr lang="ru-RU" altLang="ru-RU" sz="1800" b="1" dirty="0">
                <a:solidFill>
                  <a:srgbClr val="0000FF"/>
                </a:solidFill>
              </a:rPr>
              <a:t>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0000FF"/>
                </a:solidFill>
              </a:rPr>
              <a:t>7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.	Меньшие</a:t>
            </a:r>
            <a:r>
              <a:rPr lang="ru-RU" altLang="ru-RU" sz="1800" b="1" dirty="0">
                <a:solidFill>
                  <a:srgbClr val="0000FF"/>
                </a:solidFill>
              </a:rPr>
              <a:t>, чем при мокром способе, капитальные и эксплуатационные затраты (примерно на 25...30% при </a:t>
            </a:r>
            <a:r>
              <a:rPr lang="ru-RU" altLang="ru-RU" sz="1800" b="1" dirty="0">
                <a:solidFill>
                  <a:srgbClr val="0000FF"/>
                </a:solidFill>
                <a:sym typeface="Symbol" panose="05050102010706020507" pitchFamily="18" charset="2"/>
              </a:rPr>
              <a:t></a:t>
            </a:r>
            <a:r>
              <a:rPr lang="en-US" altLang="ru-RU" sz="1800" b="1" dirty="0">
                <a:solidFill>
                  <a:srgbClr val="0000FF"/>
                </a:solidFill>
              </a:rPr>
              <a:t>S</a:t>
            </a:r>
            <a:r>
              <a:rPr lang="ru-RU" altLang="ru-RU" sz="1800" b="1" dirty="0">
                <a:solidFill>
                  <a:srgbClr val="0000FF"/>
                </a:solidFill>
              </a:rPr>
              <a:t>О2=55...60%);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0000FF"/>
                </a:solidFill>
              </a:rPr>
              <a:t>8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.	Высокий </a:t>
            </a:r>
            <a:r>
              <a:rPr lang="ru-RU" altLang="ru-RU" sz="1800" b="1" dirty="0">
                <a:solidFill>
                  <a:srgbClr val="0000FF"/>
                </a:solidFill>
              </a:rPr>
              <a:t>коэффициент готовности, примерно 93% (как и у котельного оборудования .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>
                <a:solidFill>
                  <a:srgbClr val="FF0000"/>
                </a:solidFill>
              </a:rPr>
              <a:t>	</a:t>
            </a:r>
            <a:r>
              <a:rPr lang="ru-RU" altLang="ru-RU" sz="1800" b="1" dirty="0"/>
              <a:t>Недостатки:</a:t>
            </a: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 smtClean="0">
                <a:solidFill>
                  <a:srgbClr val="CC0099"/>
                </a:solidFill>
              </a:rPr>
              <a:t>1. 	П</a:t>
            </a:r>
            <a:r>
              <a:rPr lang="ru-RU" altLang="ru-RU" sz="1800" b="1" dirty="0">
                <a:solidFill>
                  <a:srgbClr val="CC0099"/>
                </a:solidFill>
              </a:rPr>
              <a:t>рименение больших количеств </a:t>
            </a:r>
            <a:r>
              <a:rPr lang="ru-RU" altLang="ru-RU" sz="1800" b="1" dirty="0" smtClean="0">
                <a:solidFill>
                  <a:srgbClr val="CC0099"/>
                </a:solidFill>
              </a:rPr>
              <a:t>адсорбента и необходимость содержания известкового хозяйства;</a:t>
            </a:r>
            <a:endParaRPr lang="ru-RU" altLang="ru-RU" sz="1800" b="1" dirty="0">
              <a:solidFill>
                <a:srgbClr val="CC0099"/>
              </a:solidFill>
            </a:endParaRP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 smtClean="0">
                <a:solidFill>
                  <a:srgbClr val="CC0099"/>
                </a:solidFill>
              </a:rPr>
              <a:t>2.	Ограниченные </a:t>
            </a:r>
            <a:r>
              <a:rPr lang="ru-RU" altLang="ru-RU" sz="1800" b="1" dirty="0">
                <a:solidFill>
                  <a:srgbClr val="CC0099"/>
                </a:solidFill>
              </a:rPr>
              <a:t>возможности использования конечного </a:t>
            </a:r>
            <a:r>
              <a:rPr lang="ru-RU" altLang="ru-RU" sz="1800" b="1" dirty="0" smtClean="0">
                <a:solidFill>
                  <a:srgbClr val="CC0099"/>
                </a:solidFill>
              </a:rPr>
              <a:t>продукта и необходимость его складирования на полигонах;</a:t>
            </a:r>
            <a:endParaRPr lang="ru-RU" altLang="ru-RU" sz="1800" b="1" dirty="0">
              <a:solidFill>
                <a:srgbClr val="CC0099"/>
              </a:solidFill>
            </a:endParaRPr>
          </a:p>
          <a:p>
            <a:pPr eaLnBrk="1" hangingPunct="1">
              <a:lnSpc>
                <a:spcPct val="70000"/>
              </a:lnSpc>
              <a:buNone/>
            </a:pPr>
            <a:r>
              <a:rPr lang="ru-RU" altLang="ru-RU" sz="1800" b="1" dirty="0" smtClean="0">
                <a:solidFill>
                  <a:srgbClr val="CC0099"/>
                </a:solidFill>
              </a:rPr>
              <a:t>3	Увеличенные </a:t>
            </a:r>
            <a:r>
              <a:rPr lang="ru-RU" altLang="ru-RU" sz="1800" b="1" dirty="0">
                <a:solidFill>
                  <a:srgbClr val="CC0099"/>
                </a:solidFill>
              </a:rPr>
              <a:t>размеры </a:t>
            </a:r>
            <a:r>
              <a:rPr lang="ru-RU" altLang="ru-RU" sz="1800" b="1" dirty="0" smtClean="0">
                <a:solidFill>
                  <a:srgbClr val="CC0099"/>
                </a:solidFill>
              </a:rPr>
              <a:t>скрубберов, которые </a:t>
            </a:r>
            <a:r>
              <a:rPr lang="ru-RU" altLang="ru-RU" sz="1800" b="1" dirty="0">
                <a:solidFill>
                  <a:srgbClr val="CC0099"/>
                </a:solidFill>
              </a:rPr>
              <a:t>часто не </a:t>
            </a:r>
            <a:r>
              <a:rPr lang="ru-RU" altLang="ru-RU" sz="1800" b="1" dirty="0" smtClean="0">
                <a:solidFill>
                  <a:srgbClr val="CC0099"/>
                </a:solidFill>
              </a:rPr>
              <a:t>размещаются </a:t>
            </a:r>
            <a:r>
              <a:rPr lang="ru-RU" altLang="ru-RU" sz="1800" b="1" dirty="0">
                <a:solidFill>
                  <a:srgbClr val="CC0099"/>
                </a:solidFill>
              </a:rPr>
              <a:t>вблизи котла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11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 sz="quarter"/>
          </p:nvPr>
        </p:nvSpPr>
        <p:spPr>
          <a:xfrm>
            <a:off x="457200" y="274954"/>
            <a:ext cx="8229600" cy="489749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1800" b="1" dirty="0" smtClean="0">
                <a:solidFill>
                  <a:srgbClr val="FF0000"/>
                </a:solidFill>
              </a:rPr>
              <a:t/>
            </a:r>
            <a:br>
              <a:rPr lang="ru-RU" altLang="ru-RU" sz="1800" b="1" dirty="0" smtClean="0">
                <a:solidFill>
                  <a:srgbClr val="FF0000"/>
                </a:solidFill>
              </a:rPr>
            </a:br>
            <a:r>
              <a:rPr lang="ru-RU" altLang="ru-RU" sz="2000" b="1" dirty="0" smtClean="0">
                <a:solidFill>
                  <a:srgbClr val="FF0000"/>
                </a:solidFill>
              </a:rPr>
              <a:t>СУХИЕ </a:t>
            </a:r>
            <a:r>
              <a:rPr lang="ru-RU" altLang="ru-RU" sz="2000" b="1" dirty="0">
                <a:solidFill>
                  <a:srgbClr val="FF0000"/>
                </a:solidFill>
              </a:rPr>
              <a:t>МЕТОДЫ СЕРООЧИСТКИ</a:t>
            </a:r>
            <a:r>
              <a:rPr lang="ru-RU" altLang="ru-RU" sz="1800" b="1" dirty="0">
                <a:solidFill>
                  <a:srgbClr val="FF0000"/>
                </a:solidFill>
              </a:rPr>
              <a:t/>
            </a:r>
            <a:br>
              <a:rPr lang="ru-RU" altLang="ru-RU" sz="1800" b="1" dirty="0">
                <a:solidFill>
                  <a:srgbClr val="FF0000"/>
                </a:solidFill>
              </a:rPr>
            </a:br>
            <a:endParaRPr lang="ru-RU" altLang="ru-RU" sz="1800" dirty="0">
              <a:solidFill>
                <a:srgbClr val="FF0000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841374"/>
            <a:ext cx="4038600" cy="5611961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altLang="ru-RU" sz="1800" dirty="0">
                <a:solidFill>
                  <a:srgbClr val="FF0000"/>
                </a:solidFill>
                <a:sym typeface="+mn-ea"/>
              </a:rPr>
              <a:t> Известняковый сухой аддитивный метод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Тонкоразмолотый известняк вводится в топку котла, известняк обжигается (кальцинируется) с образованием окиси кальция и углекислоты: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СаСО3 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alt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СаО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СО2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 температуре дымовых газов 500...900 ОС окись кальция взаимодействует с сернистым ангидридом с образованием сульфита кальция: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СаО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О2 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alt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</a:t>
            </a:r>
            <a:r>
              <a:rPr kumimoji="0" lang="en-US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О3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 счет кислорода, содержащегося в дымовых газах, часть сульфита кальция </a:t>
            </a:r>
            <a:r>
              <a:rPr kumimoji="0" lang="ru-RU" alt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доокисляется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 сульфат: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</a:t>
            </a:r>
            <a:r>
              <a:rPr kumimoji="0" lang="en-US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О3 + 0,5О2 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alt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</a:t>
            </a:r>
            <a:r>
              <a:rPr kumimoji="0" lang="en-US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</a:t>
            </a: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О4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котла смесь сульфита и сульфата кальция вместе с золой и непрореагиро-вавшей известью улавливается в золоуловителях.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Ввод </a:t>
            </a:r>
            <a:r>
              <a:rPr kumimoji="0" lang="ru-RU" sz="1400" b="0" i="0" u="none" strike="noStrike" kern="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аддитива</a:t>
            </a: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 топку осуществлялся по различным схемам: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путем добавки к топливу;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вдуванием в </a:t>
            </a:r>
            <a:r>
              <a:rPr kumimoji="0" lang="ru-RU" sz="1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надфакельное</a:t>
            </a: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пространство;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через горелки в периферийную область факела.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quarter" idx="4"/>
          </p:nvPr>
        </p:nvSpPr>
        <p:spPr>
          <a:xfrm>
            <a:off x="4648200" y="4253230"/>
            <a:ext cx="4038600" cy="2178050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1600" b="1" dirty="0">
                <a:solidFill>
                  <a:schemeClr val="accent2"/>
                </a:solidFill>
                <a:sym typeface="+mn-ea"/>
              </a:rPr>
              <a:t>Схема установки по методу</a:t>
            </a:r>
            <a:r>
              <a:rPr lang="ru-RU" altLang="ru-RU" sz="1600" b="1" dirty="0">
                <a:solidFill>
                  <a:srgbClr val="FF0000"/>
                </a:solidFill>
                <a:sym typeface="+mn-ea"/>
              </a:rPr>
              <a:t> «Лифак»:</a:t>
            </a:r>
          </a:p>
          <a:p>
            <a:pPr marL="0" indent="0">
              <a:buNone/>
            </a:pPr>
            <a:r>
              <a:rPr lang="ru-RU" altLang="ru-RU" sz="1600" dirty="0">
                <a:solidFill>
                  <a:schemeClr val="accent2"/>
                </a:solidFill>
                <a:sym typeface="+mn-ea"/>
              </a:rPr>
              <a:t>1 - бункер известняка; 2 - котел; 3 - регенеративный воздухоподогреватель; 4 - дутьевой вентилятор; 5 - горелочные устройства; 6 - активационный реактор; 7 - электрофильтр; 8 - дымосос; 9 - труба; 10 - подвод воды; 11 - ввод известняка в топку</a:t>
            </a:r>
            <a:endParaRPr lang="ru-RU" altLang="ru-RU" sz="1600" dirty="0">
              <a:solidFill>
                <a:schemeClr val="accent2"/>
              </a:solidFill>
            </a:endParaRPr>
          </a:p>
          <a:p>
            <a:endParaRPr lang="ru-RU" altLang="en-US" sz="1600" dirty="0"/>
          </a:p>
        </p:txBody>
      </p:sp>
      <p:pic>
        <p:nvPicPr>
          <p:cNvPr id="21508" name="Picture 6"/>
          <p:cNvPicPr>
            <a:picLocks noGrp="1" noChangeAspect="1"/>
          </p:cNvPicPr>
          <p:nvPr>
            <p:ph sz="quarter" idx="3"/>
          </p:nvPr>
        </p:nvPicPr>
        <p:blipFill>
          <a:blip r:embed="rId2"/>
          <a:stretch>
            <a:fillRect/>
          </a:stretch>
        </p:blipFill>
        <p:spPr>
          <a:xfrm>
            <a:off x="4495800" y="2077720"/>
            <a:ext cx="4038600" cy="21755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Picture 9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4495800" y="841375"/>
            <a:ext cx="2261870" cy="1150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Текстовое поле 3"/>
          <p:cNvSpPr txBox="1"/>
          <p:nvPr/>
        </p:nvSpPr>
        <p:spPr>
          <a:xfrm>
            <a:off x="6951345" y="841375"/>
            <a:ext cx="1906905" cy="9505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ru-RU" altLang="ru-RU" sz="1400" b="1" dirty="0">
                <a:solidFill>
                  <a:schemeClr val="accent2"/>
                </a:solidFill>
                <a:sym typeface="+mn-ea"/>
              </a:rPr>
              <a:t>З</a:t>
            </a:r>
            <a:r>
              <a:rPr lang="ru-RU" altLang="ru-RU" sz="1400" dirty="0">
                <a:solidFill>
                  <a:schemeClr val="accent2"/>
                </a:solidFill>
                <a:sym typeface="+mn-ea"/>
              </a:rPr>
              <a:t>ависимость степени очистки </a:t>
            </a:r>
            <a:r>
              <a:rPr lang="ru-RU" altLang="ru-RU" sz="1400" dirty="0">
                <a:solidFill>
                  <a:schemeClr val="accent2"/>
                </a:solidFill>
                <a:sym typeface="Symbol" panose="05050102010706020507" pitchFamily="18" charset="2"/>
              </a:rPr>
              <a:t></a:t>
            </a:r>
            <a:r>
              <a:rPr lang="en-US" altLang="ru-RU" sz="1400" dirty="0">
                <a:solidFill>
                  <a:schemeClr val="accent2"/>
                </a:solidFill>
                <a:sym typeface="+mn-ea"/>
              </a:rPr>
              <a:t>S</a:t>
            </a:r>
            <a:r>
              <a:rPr lang="ru-RU" altLang="ru-RU" sz="1400" dirty="0">
                <a:solidFill>
                  <a:schemeClr val="accent2"/>
                </a:solidFill>
                <a:sym typeface="+mn-ea"/>
              </a:rPr>
              <a:t>О2 дымовых газов от соотношения Са/</a:t>
            </a:r>
            <a:r>
              <a:rPr lang="en-US" altLang="ru-RU" sz="1400" dirty="0">
                <a:solidFill>
                  <a:schemeClr val="accent2"/>
                </a:solidFill>
                <a:sym typeface="+mn-ea"/>
              </a:rPr>
              <a:t>S</a:t>
            </a:r>
            <a:endParaRPr lang="ru-RU" altLang="en-US" sz="140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12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539750" y="179388"/>
            <a:ext cx="8229600" cy="873125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1800" b="1" dirty="0">
                <a:solidFill>
                  <a:srgbClr val="FF0000"/>
                </a:solidFill>
              </a:rPr>
              <a:t>ОСНОВНЫЕ ПРЕИМУЩЕСТВА И НЕДОСТАТКИ СУХИХ МЕТОДОВ СЕРООЧИСТКИ</a:t>
            </a:r>
            <a:endParaRPr lang="ru-RU" altLang="ru-RU" sz="1800" dirty="0">
              <a:solidFill>
                <a:srgbClr val="FF0000"/>
              </a:solidFill>
            </a:endParaRPr>
          </a:p>
        </p:txBody>
      </p:sp>
      <p:sp>
        <p:nvSpPr>
          <p:cNvPr id="20482" name="Rectangle 3"/>
          <p:cNvSpPr>
            <a:spLocks noGrp="1"/>
          </p:cNvSpPr>
          <p:nvPr>
            <p:ph idx="1"/>
          </p:nvPr>
        </p:nvSpPr>
        <p:spPr>
          <a:xfrm>
            <a:off x="539750" y="1196975"/>
            <a:ext cx="8229600" cy="5245100"/>
          </a:xfrm>
          <a:ln/>
        </p:spPr>
        <p:txBody>
          <a:bodyPr wrap="square" lIns="91440" tIns="45720" rIns="91440" bIns="45720" anchor="t"/>
          <a:lstStyle/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Преимущества: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1.</a:t>
            </a:r>
            <a:r>
              <a:rPr lang="ru-RU" altLang="ru-RU" sz="2000" dirty="0">
                <a:solidFill>
                  <a:srgbClr val="00B050"/>
                </a:solidFill>
              </a:rPr>
              <a:t>Наиболее </a:t>
            </a:r>
            <a:r>
              <a:rPr lang="ru-RU" altLang="ru-RU" sz="2000" dirty="0" smtClean="0">
                <a:solidFill>
                  <a:srgbClr val="00B050"/>
                </a:solidFill>
              </a:rPr>
              <a:t>простые </a:t>
            </a:r>
            <a:r>
              <a:rPr lang="ru-RU" altLang="ru-RU" sz="2000" dirty="0">
                <a:solidFill>
                  <a:srgbClr val="00B050"/>
                </a:solidFill>
              </a:rPr>
              <a:t>из всех известных на сегодня методов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00B050"/>
                </a:solidFill>
              </a:rPr>
              <a:t> сероочистки дымовых газов;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 smtClean="0">
                <a:solidFill>
                  <a:srgbClr val="FF0000"/>
                </a:solidFill>
              </a:rPr>
              <a:t>2.</a:t>
            </a:r>
            <a:r>
              <a:rPr lang="ru-RU" altLang="ru-RU" sz="2000" dirty="0" smtClean="0">
                <a:solidFill>
                  <a:srgbClr val="00B050"/>
                </a:solidFill>
              </a:rPr>
              <a:t>Требуют </a:t>
            </a:r>
            <a:r>
              <a:rPr lang="ru-RU" altLang="ru-RU" sz="2000" dirty="0">
                <a:solidFill>
                  <a:srgbClr val="00B050"/>
                </a:solidFill>
              </a:rPr>
              <a:t>наименьших капитальных и эксплуатационных затрат;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3.</a:t>
            </a:r>
            <a:r>
              <a:rPr lang="ru-RU" altLang="ru-RU" sz="2000" dirty="0">
                <a:solidFill>
                  <a:srgbClr val="00B050"/>
                </a:solidFill>
              </a:rPr>
              <a:t>Легко </a:t>
            </a:r>
            <a:r>
              <a:rPr lang="ru-RU" altLang="ru-RU" sz="2000" dirty="0" smtClean="0">
                <a:solidFill>
                  <a:srgbClr val="00B050"/>
                </a:solidFill>
              </a:rPr>
              <a:t>реализуются </a:t>
            </a:r>
            <a:r>
              <a:rPr lang="ru-RU" altLang="ru-RU" sz="2000" dirty="0">
                <a:solidFill>
                  <a:srgbClr val="00B050"/>
                </a:solidFill>
              </a:rPr>
              <a:t>в условиях действующей электростанции.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Недостатки: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1.</a:t>
            </a:r>
            <a:r>
              <a:rPr lang="ru-RU" altLang="ru-RU" sz="2000" dirty="0">
                <a:solidFill>
                  <a:srgbClr val="0070C0"/>
                </a:solidFill>
              </a:rPr>
              <a:t>Низкая эффективность, составляющая в среднем 30...40%;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2.</a:t>
            </a:r>
            <a:r>
              <a:rPr lang="ru-RU" altLang="ru-RU" sz="2000" dirty="0">
                <a:solidFill>
                  <a:srgbClr val="0070C0"/>
                </a:solidFill>
              </a:rPr>
              <a:t>Применение ограничиваются условиями безшлаковочной работы экранов топки и высокотемпературных поверхностей </a:t>
            </a:r>
            <a:r>
              <a:rPr lang="ru-RU" altLang="ru-RU" sz="2000" dirty="0" smtClean="0">
                <a:solidFill>
                  <a:srgbClr val="0070C0"/>
                </a:solidFill>
              </a:rPr>
              <a:t>нагрева;</a:t>
            </a:r>
            <a:endParaRPr lang="ru-RU" altLang="ru-RU" sz="2000" dirty="0">
              <a:solidFill>
                <a:srgbClr val="0070C0"/>
              </a:solidFill>
            </a:endParaRP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altLang="ru-RU" sz="2000" dirty="0">
                <a:solidFill>
                  <a:srgbClr val="FF0000"/>
                </a:solidFill>
              </a:rPr>
              <a:t>3</a:t>
            </a:r>
            <a:r>
              <a:rPr lang="ru-RU" altLang="ru-RU" sz="2000" dirty="0" smtClean="0">
                <a:solidFill>
                  <a:srgbClr val="FF0000"/>
                </a:solidFill>
              </a:rPr>
              <a:t>.</a:t>
            </a:r>
            <a:r>
              <a:rPr lang="ru-RU" altLang="ru-RU" sz="2000" dirty="0" smtClean="0">
                <a:solidFill>
                  <a:srgbClr val="0070C0"/>
                </a:solidFill>
              </a:rPr>
              <a:t>Из-за </a:t>
            </a:r>
            <a:r>
              <a:rPr lang="ru-RU" altLang="ru-RU" sz="2000" dirty="0">
                <a:solidFill>
                  <a:srgbClr val="0070C0"/>
                </a:solidFill>
              </a:rPr>
              <a:t>химически активного сульфита кальция в смеси возникает проблема цементации дымохода и складирования отходов.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165305"/>
            <a:ext cx="442392" cy="43204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</a:rPr>
              <a:t>АММИАЧНЫЕ МЕТОДЫ СЕРООЧИСТКИ</a:t>
            </a:r>
            <a:endParaRPr lang="ru-RU" altLang="ru-RU" sz="2400" dirty="0">
              <a:solidFill>
                <a:srgbClr val="FF0000"/>
              </a:solidFill>
            </a:endParaRPr>
          </a:p>
        </p:txBody>
      </p:sp>
      <p:pic>
        <p:nvPicPr>
          <p:cNvPr id="23554" name="Picture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196752"/>
            <a:ext cx="5482952" cy="4032448"/>
          </a:xfrm>
          <a:ln/>
        </p:spPr>
      </p:pic>
      <p:sp>
        <p:nvSpPr>
          <p:cNvPr id="3" name="Объект 2"/>
          <p:cNvSpPr>
            <a:spLocks noGrp="1"/>
          </p:cNvSpPr>
          <p:nvPr>
            <p:ph sz="quarter" idx="2"/>
          </p:nvPr>
        </p:nvSpPr>
        <p:spPr>
          <a:xfrm>
            <a:off x="457200" y="5445224"/>
            <a:ext cx="4038600" cy="68093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800" dirty="0">
                <a:solidFill>
                  <a:srgbClr val="FF0000"/>
                </a:solidFill>
              </a:rPr>
              <a:t>Период эксплуатации -1998-1990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800" dirty="0">
                <a:solidFill>
                  <a:srgbClr val="0000FF"/>
                </a:solidFill>
              </a:rPr>
              <a:t>Степень сероочистки-80-93%</a:t>
            </a:r>
          </a:p>
          <a:p>
            <a:endParaRPr lang="ru-RU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6156176" y="1600200"/>
            <a:ext cx="2530624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ru-RU" altLang="ru-RU" sz="7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Схема опытно-     промышленной  установки сероочистки дымовых газов 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Дорогобужской ТЭЦ </a:t>
            </a:r>
            <a:r>
              <a:rPr kumimoji="0" lang="ru-RU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 аммиачно-циклическому методу</a:t>
            </a:r>
            <a:r>
              <a:rPr kumimoji="0" lang="ru-RU" altLang="ru-RU" sz="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ru-RU" alt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1 - котел; 2 - циклоны; 3 - сухой электрофильтр; 4 - дымосос; 5 - абсорбер; 6 - мокрый электрофильтр; 7 - нейтрализатор; 8 - осветлитель; 9 - бак осветленной воды; 10, 12, 15, 16 - насосы; 11 - градирня; 13 - сборник насыщенного раствора; 14 - сборник регенерированного раствора; 17 - теплообменник; 18 - </a:t>
            </a:r>
            <a:r>
              <a:rPr kumimoji="0" lang="ru-RU" altLang="ru-RU" sz="1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десорбер</a:t>
            </a:r>
            <a:r>
              <a:rPr kumimoji="0" lang="ru-RU" alt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 19, 20 - сушильная башня; 21, 22 - сборник серной кислоты; 23 вакуум-насос; 24, 25 - теплообменник; 26 - танк жидкого сернистого ангидрида; 27 - фильтр; - 28 - выпарной аппарат; 29 - центрифуга; - сушильный барабан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172400" y="6245225"/>
            <a:ext cx="514400" cy="47625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14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dirty="0">
                <a:solidFill>
                  <a:srgbClr val="FF0000"/>
                </a:solidFill>
              </a:rPr>
              <a:t>Блок схема промышленной установки сероочистки по аммиачно- сульфатному методу при сжигании нефтяного кокса (проект Нижнекамской ТЭЦ)</a:t>
            </a:r>
          </a:p>
        </p:txBody>
      </p:sp>
      <p:pic>
        <p:nvPicPr>
          <p:cNvPr id="24578" name="Pictur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5250" y="1600200"/>
            <a:ext cx="6413500" cy="4525963"/>
          </a:xfrm>
          <a:ln/>
        </p:spPr>
      </p:pic>
      <p:pic>
        <p:nvPicPr>
          <p:cNvPr id="24579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175" y="1579563"/>
            <a:ext cx="7496175" cy="5018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15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395605" y="272415"/>
            <a:ext cx="8229600" cy="1135380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800" b="1" dirty="0" err="1" smtClean="0">
                <a:solidFill>
                  <a:srgbClr val="FF0000"/>
                </a:solidFill>
              </a:rPr>
              <a:t>Озонно</a:t>
            </a:r>
            <a:r>
              <a:rPr lang="ru-RU" altLang="ru-RU" sz="2800" b="1" dirty="0" smtClean="0">
                <a:solidFill>
                  <a:srgbClr val="FF0000"/>
                </a:solidFill>
              </a:rPr>
              <a:t>-аммиачный метод </a:t>
            </a:r>
            <a:r>
              <a:rPr lang="ru-RU" altLang="ru-RU" sz="2800" b="1" dirty="0">
                <a:solidFill>
                  <a:srgbClr val="FF0000"/>
                </a:solidFill>
              </a:rPr>
              <a:t>совместного получения сульфата и нитрата аммония (проект Молдавской ГРЭС)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sz="half" idx="2"/>
          </p:nvPr>
        </p:nvSpPr>
        <p:spPr>
          <a:xfrm>
            <a:off x="5436096" y="1125538"/>
            <a:ext cx="3466604" cy="5616575"/>
          </a:xfrm>
          <a:ln/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80000"/>
              </a:lnSpc>
            </a:pPr>
            <a:endParaRPr lang="ru-RU" altLang="ru-RU" sz="1400" b="1" dirty="0"/>
          </a:p>
          <a:p>
            <a:pPr eaLnBrk="1" hangingPunct="1">
              <a:lnSpc>
                <a:spcPct val="80000"/>
              </a:lnSpc>
            </a:pPr>
            <a:endParaRPr lang="ru-RU" altLang="ru-RU" sz="1400" b="1" dirty="0"/>
          </a:p>
          <a:p>
            <a:pPr eaLnBrk="1" hangingPunct="1">
              <a:lnSpc>
                <a:spcPct val="80000"/>
              </a:lnSpc>
            </a:pPr>
            <a:r>
              <a:rPr lang="ru-RU" altLang="ru-RU" sz="1400" b="1" dirty="0"/>
              <a:t>Принципиальная схема опытно-промышленной установки </a:t>
            </a:r>
            <a:r>
              <a:rPr lang="ru-RU" altLang="ru-RU" sz="1400" b="1" dirty="0" smtClean="0"/>
              <a:t> </a:t>
            </a:r>
            <a:r>
              <a:rPr lang="ru-RU" altLang="ru-RU" sz="1400" b="1" dirty="0"/>
              <a:t>для очистки дымовых газов озонным методом:</a:t>
            </a:r>
            <a:endParaRPr lang="ru-RU" altLang="ru-RU" sz="1400" dirty="0"/>
          </a:p>
          <a:p>
            <a:pPr eaLnBrk="1" hangingPunct="1">
              <a:lnSpc>
                <a:spcPct val="80000"/>
              </a:lnSpc>
            </a:pPr>
            <a:endParaRPr lang="ru-RU" altLang="ru-RU" sz="1400" dirty="0">
              <a:solidFill>
                <a:srgbClr val="0000FF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1400" dirty="0">
                <a:solidFill>
                  <a:srgbClr val="0000FF"/>
                </a:solidFill>
              </a:rPr>
              <a:t>1 - подача дымовых газов; 2 - трехступенчатый коакулятор Вентури; 3 - форсунки; 4 - каплеуловитель; 5 - отвод очищенных дымовых газов; 6 - циркуляционная емкость; 7 - насос; 8 - подача поглотительного раствора; 9 - узел очистки воздуха; 10 - узел осушки воздуха; 11 - озонатор; 12 - подача озона; 13 - насос; 14 - бак готовой </a:t>
            </a:r>
            <a:r>
              <a:rPr lang="ru-RU" altLang="ru-RU" sz="1400" dirty="0" smtClean="0">
                <a:solidFill>
                  <a:srgbClr val="0000FF"/>
                </a:solidFill>
              </a:rPr>
              <a:t>продукции.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b="1" dirty="0" smtClean="0"/>
              <a:t>Объемный поток дымового газа -10000 м3/ч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b="1" dirty="0" smtClean="0">
                <a:solidFill>
                  <a:srgbClr val="FF0000"/>
                </a:solidFill>
              </a:rPr>
              <a:t>Основные недостатки: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altLang="ru-RU" sz="1600" b="1" dirty="0" smtClean="0"/>
              <a:t>1. Высокая энергоемкость производства (6-10% от мощности энергоблока)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altLang="ru-RU" sz="1600" b="1" dirty="0" smtClean="0"/>
              <a:t>2. Высокая коррозионная активность сред</a:t>
            </a:r>
          </a:p>
        </p:txBody>
      </p:sp>
      <p:pic>
        <p:nvPicPr>
          <p:cNvPr id="22531" name="Picture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65505" y="1607820"/>
            <a:ext cx="4686300" cy="4916805"/>
          </a:xfrm>
          <a:solidFill>
            <a:srgbClr val="FFFF00"/>
          </a:solidFill>
          <a:ln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019175"/>
          </a:xfrm>
        </p:spPr>
        <p:txBody>
          <a:bodyPr/>
          <a:lstStyle/>
          <a:p>
            <a:r>
              <a:rPr lang="ru-RU" altLang="en-US" sz="3200" dirty="0">
                <a:solidFill>
                  <a:srgbClr val="FF0000"/>
                </a:solidFill>
              </a:rPr>
              <a:t>Преимущества и недостатки аммиачных методов сероочистки</a:t>
            </a:r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1256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rgbClr val="00B050"/>
                </a:solidFill>
              </a:rPr>
              <a:t>Возможность получения ликвидных товарных продуктов сероочистки, таких как серная кислота , сера, сульфат аммония</a:t>
            </a: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rgbClr val="00B050"/>
                </a:solidFill>
              </a:rPr>
              <a:t>Более низкое энергопотребление и эксплуатационные затраты по сравнению с </a:t>
            </a:r>
            <a:r>
              <a:rPr lang="ru-RU" altLang="en-US" sz="2000" dirty="0" smtClean="0">
                <a:solidFill>
                  <a:srgbClr val="00B050"/>
                </a:solidFill>
              </a:rPr>
              <a:t>мокрой известь-известняковой технологией </a:t>
            </a:r>
            <a:r>
              <a:rPr lang="ru-RU" altLang="en-US" sz="2000" dirty="0">
                <a:solidFill>
                  <a:srgbClr val="00B050"/>
                </a:solidFill>
              </a:rPr>
              <a:t>при равном количестве оборудования </a:t>
            </a:r>
            <a:r>
              <a:rPr lang="ru-RU" altLang="en-US" sz="2000" dirty="0" smtClean="0">
                <a:solidFill>
                  <a:srgbClr val="00B050"/>
                </a:solidFill>
              </a:rPr>
              <a:t>на установках</a:t>
            </a:r>
            <a:endParaRPr lang="ru-RU" altLang="en-US" sz="2000" dirty="0">
              <a:solidFill>
                <a:srgbClr val="00B050"/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rgbClr val="00B050"/>
                </a:solidFill>
              </a:rPr>
              <a:t>Возможность применения как при сжигании высокосернистых отходов нефтепродуктов, так и при сжигании высокосернистых </a:t>
            </a:r>
            <a:r>
              <a:rPr lang="ru-RU" altLang="en-US" sz="2000" dirty="0" smtClean="0">
                <a:solidFill>
                  <a:srgbClr val="00B050"/>
                </a:solidFill>
              </a:rPr>
              <a:t>углей</a:t>
            </a:r>
          </a:p>
          <a:p>
            <a:pPr>
              <a:lnSpc>
                <a:spcPct val="80000"/>
              </a:lnSpc>
            </a:pPr>
            <a:endParaRPr lang="ru-RU" altLang="en-US" sz="2000" dirty="0">
              <a:solidFill>
                <a:srgbClr val="00B050"/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chemeClr val="tx1"/>
                </a:solidFill>
              </a:rPr>
              <a:t>Необходимость </a:t>
            </a:r>
            <a:r>
              <a:rPr lang="ru-RU" altLang="en-US" sz="2000" dirty="0" smtClean="0">
                <a:solidFill>
                  <a:schemeClr val="tx1"/>
                </a:solidFill>
              </a:rPr>
              <a:t>использования </a:t>
            </a:r>
            <a:r>
              <a:rPr lang="ru-RU" altLang="en-US" sz="2000" dirty="0">
                <a:solidFill>
                  <a:schemeClr val="tx1"/>
                </a:solidFill>
              </a:rPr>
              <a:t>дополнительного дорогостоящего разделительного оборудования для сепарации аэрозолей</a:t>
            </a: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chemeClr val="tx1"/>
                </a:solidFill>
              </a:rPr>
              <a:t>Необходимость использования дополнительного оборудования для предварительного охлаждения дымового газа и высокоскоростных контактных устройств абсорберов</a:t>
            </a: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chemeClr val="tx1"/>
                </a:solidFill>
              </a:rPr>
              <a:t>Дополнительна осушка </a:t>
            </a:r>
            <a:r>
              <a:rPr lang="ru-RU" altLang="en-US" sz="2000" dirty="0" smtClean="0">
                <a:solidFill>
                  <a:schemeClr val="tx1"/>
                </a:solidFill>
              </a:rPr>
              <a:t>углей высокой влажности для </a:t>
            </a:r>
            <a:r>
              <a:rPr lang="ru-RU" altLang="en-US" sz="2000" dirty="0">
                <a:solidFill>
                  <a:schemeClr val="tx1"/>
                </a:solidFill>
              </a:rPr>
              <a:t>предотвращения образования </a:t>
            </a:r>
            <a:r>
              <a:rPr lang="ru-RU" altLang="en-US" sz="2000" dirty="0" smtClean="0">
                <a:solidFill>
                  <a:schemeClr val="tx1"/>
                </a:solidFill>
              </a:rPr>
              <a:t>аэрозолей в абсорбере</a:t>
            </a:r>
            <a:endParaRPr lang="ru-RU" altLang="en-US" sz="20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chemeClr val="tx1"/>
                </a:solidFill>
              </a:rPr>
              <a:t>Необходимость получения кристаллов сульфата аммония с размерами подлежащими фугованию</a:t>
            </a:r>
          </a:p>
          <a:p>
            <a:pPr>
              <a:lnSpc>
                <a:spcPct val="80000"/>
              </a:lnSpc>
            </a:pPr>
            <a:endParaRPr lang="ru-RU" altLang="en-US" sz="2000" dirty="0">
              <a:solidFill>
                <a:srgbClr val="00B050"/>
              </a:solidFill>
            </a:endParaRPr>
          </a:p>
          <a:p>
            <a:endParaRPr lang="ru-RU" altLang="en-US" sz="2000" dirty="0">
              <a:solidFill>
                <a:srgbClr val="00B050"/>
              </a:solidFill>
            </a:endParaRPr>
          </a:p>
          <a:p>
            <a:endParaRPr lang="ru-RU" altLang="en-US" sz="2000" dirty="0">
              <a:solidFill>
                <a:srgbClr val="00B05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77224" y="6245225"/>
            <a:ext cx="409575" cy="4318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17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800" dirty="0">
                <a:solidFill>
                  <a:srgbClr val="FF0000"/>
                </a:solidFill>
              </a:rPr>
              <a:t>Критерии выбора метода и технологии очистки дымовых газов от оксидов серы</a:t>
            </a:r>
            <a:endParaRPr lang="ru-RU" altLang="ru-RU" sz="2800" dirty="0"/>
          </a:p>
        </p:txBody>
      </p:sp>
      <p:sp>
        <p:nvSpPr>
          <p:cNvPr id="5122" name="Rectangle 3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040313"/>
          </a:xfrm>
          <a:ln/>
        </p:spPr>
        <p:txBody>
          <a:bodyPr wrap="square" lIns="91440" tIns="45720" rIns="91440" bIns="45720" anchor="t"/>
          <a:lstStyle/>
          <a:p>
            <a:pPr marL="0" indent="0">
              <a:buNone/>
            </a:pPr>
            <a:r>
              <a:rPr lang="ru-RU" altLang="ru-RU" sz="2000" dirty="0" smtClean="0">
                <a:solidFill>
                  <a:srgbClr val="00B050"/>
                </a:solidFill>
              </a:rPr>
              <a:t>1. Экономическая </a:t>
            </a:r>
            <a:r>
              <a:rPr lang="ru-RU" altLang="ru-RU" sz="2000">
                <a:solidFill>
                  <a:srgbClr val="00B050"/>
                </a:solidFill>
              </a:rPr>
              <a:t>целесообразность </a:t>
            </a:r>
            <a:r>
              <a:rPr lang="ru-RU" altLang="ru-RU" sz="2000" smtClean="0">
                <a:solidFill>
                  <a:srgbClr val="00B050"/>
                </a:solidFill>
              </a:rPr>
              <a:t>возможна </a:t>
            </a:r>
            <a:r>
              <a:rPr lang="ru-RU" altLang="ru-RU" sz="2000" dirty="0">
                <a:solidFill>
                  <a:srgbClr val="00B050"/>
                </a:solidFill>
              </a:rPr>
              <a:t>только при извлечении из дымовых газов </a:t>
            </a:r>
            <a:r>
              <a:rPr lang="ru-RU" altLang="ru-RU" sz="2000" dirty="0" smtClean="0">
                <a:solidFill>
                  <a:srgbClr val="00B050"/>
                </a:solidFill>
              </a:rPr>
              <a:t>высококонцентрированного диоксида </a:t>
            </a:r>
            <a:r>
              <a:rPr lang="ru-RU" altLang="ru-RU" sz="2000" dirty="0">
                <a:solidFill>
                  <a:srgbClr val="00B050"/>
                </a:solidFill>
              </a:rPr>
              <a:t>серы и получении из </a:t>
            </a:r>
            <a:r>
              <a:rPr lang="ru-RU" altLang="ru-RU" sz="2000" dirty="0" smtClean="0">
                <a:solidFill>
                  <a:srgbClr val="00B050"/>
                </a:solidFill>
              </a:rPr>
              <a:t>него </a:t>
            </a:r>
            <a:r>
              <a:rPr lang="ru-RU" altLang="ru-RU" sz="2000" dirty="0">
                <a:solidFill>
                  <a:srgbClr val="00B050"/>
                </a:solidFill>
              </a:rPr>
              <a:t>товарных продуктов в больших объемах, соответствующих требованиям рынка.</a:t>
            </a:r>
          </a:p>
          <a:p>
            <a:pPr marL="0" indent="0">
              <a:buNone/>
            </a:pPr>
            <a:r>
              <a:rPr lang="ru-RU" altLang="ru-RU" sz="2000" dirty="0" smtClean="0"/>
              <a:t>2. В </a:t>
            </a:r>
            <a:r>
              <a:rPr lang="ru-RU" altLang="ru-RU" sz="2000" dirty="0"/>
              <a:t>остальном выбор определяют требования законодательства о выбросах в каждой стране в соответствии с НДТ, капитальные и эксплуатационные затраты.</a:t>
            </a:r>
          </a:p>
          <a:p>
            <a:r>
              <a:rPr lang="ru-RU" altLang="ru-RU" sz="2000" b="1" dirty="0">
                <a:solidFill>
                  <a:srgbClr val="FF0000"/>
                </a:solidFill>
              </a:rPr>
              <a:t>При расчете затрат  учитываются: </a:t>
            </a:r>
          </a:p>
          <a:p>
            <a:r>
              <a:rPr lang="ru-RU" altLang="ru-RU" sz="2000" dirty="0"/>
              <a:t>Мощность энергоблока</a:t>
            </a:r>
          </a:p>
          <a:p>
            <a:r>
              <a:rPr lang="ru-RU" altLang="ru-RU" sz="2000" dirty="0"/>
              <a:t>Наличие местных природных ресурсов или производств реагентов для выбора поглотителя</a:t>
            </a:r>
          </a:p>
          <a:p>
            <a:r>
              <a:rPr lang="ru-RU" altLang="ru-RU" sz="2000" dirty="0"/>
              <a:t>Вид и состав топлива</a:t>
            </a:r>
          </a:p>
          <a:p>
            <a:r>
              <a:rPr lang="ru-RU" altLang="ru-RU" sz="2000" dirty="0"/>
              <a:t>Характеристика топливосжигающего оборудования</a:t>
            </a:r>
          </a:p>
          <a:p>
            <a:r>
              <a:rPr lang="ru-RU" altLang="ru-RU" sz="2000" dirty="0"/>
              <a:t>Возможность размещения и изготовления основного газоочистного оборудования</a:t>
            </a:r>
          </a:p>
          <a:p>
            <a:endParaRPr lang="ru-RU" altLang="ru-RU" sz="20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165304"/>
            <a:ext cx="504056" cy="43204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b="1" strike="noStrike" noProof="1" smtClean="0">
                <a:solidFill>
                  <a:schemeClr val="tx1"/>
                </a:solidFill>
                <a:latin typeface="Arial" panose="020B0604020202020204" pitchFamily="34" charset="0"/>
              </a:rPr>
              <a:pPr lvl="0" algn="ctr" eaLnBrk="1" fontAlgn="base" hangingPunct="1"/>
              <a:t>18</a:t>
            </a:fld>
            <a:endParaRPr lang="ru-RU" b="1" strike="noStrike" noProof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>
          <a:xfrm>
            <a:off x="539750" y="188641"/>
            <a:ext cx="8229600" cy="1080119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3200" dirty="0">
                <a:solidFill>
                  <a:srgbClr val="FF0000"/>
                </a:solidFill>
              </a:rPr>
              <a:t>Пути развития и усовершенствования технологий сероочистки</a:t>
            </a:r>
          </a:p>
        </p:txBody>
      </p:sp>
      <p:sp>
        <p:nvSpPr>
          <p:cNvPr id="25602" name="Rectangle 3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  <a:ln/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endParaRPr lang="ru-RU" altLang="ru-RU" sz="1000" b="1" dirty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ru-RU" sz="1600" b="1" dirty="0">
                <a:solidFill>
                  <a:srgbClr val="FF0000"/>
                </a:solidFill>
              </a:rPr>
              <a:t>	Задача: </a:t>
            </a:r>
            <a:r>
              <a:rPr lang="ru-RU" altLang="ru-RU" sz="1600" b="1" dirty="0">
                <a:solidFill>
                  <a:srgbClr val="7030A0"/>
                </a:solidFill>
              </a:rPr>
              <a:t>Создание </a:t>
            </a:r>
            <a:r>
              <a:rPr lang="ru-RU" altLang="ru-RU" sz="1600" b="1" dirty="0"/>
              <a:t>собственной</a:t>
            </a:r>
            <a:r>
              <a:rPr lang="ru-RU" altLang="ru-RU" sz="1600" b="1" dirty="0">
                <a:solidFill>
                  <a:srgbClr val="7030A0"/>
                </a:solidFill>
              </a:rPr>
              <a:t> стендовой исследовательской базы по определению важнейших режимно-технологических параметров процессов сероочистки и испытанию нового оборудования сероочистки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ru-RU" sz="1600" b="1" dirty="0">
                <a:solidFill>
                  <a:srgbClr val="7030A0"/>
                </a:solidFill>
              </a:rPr>
              <a:t>	</a:t>
            </a:r>
            <a:r>
              <a:rPr lang="ru-RU" altLang="ru-RU" sz="1600" b="1" dirty="0">
                <a:solidFill>
                  <a:srgbClr val="FF0000"/>
                </a:solidFill>
              </a:rPr>
              <a:t>Решение </a:t>
            </a:r>
            <a:r>
              <a:rPr lang="ru-RU" altLang="ru-RU" sz="1600" b="1" dirty="0" smtClean="0">
                <a:solidFill>
                  <a:srgbClr val="FF0000"/>
                </a:solidFill>
              </a:rPr>
              <a:t>задачи: 1. </a:t>
            </a:r>
            <a:r>
              <a:rPr lang="ru-RU" altLang="ru-RU" sz="1600" b="1" dirty="0" smtClean="0">
                <a:solidFill>
                  <a:srgbClr val="7030A0"/>
                </a:solidFill>
              </a:rPr>
              <a:t>Ввод </a:t>
            </a:r>
            <a:r>
              <a:rPr lang="ru-RU" altLang="ru-RU" sz="1600" b="1" dirty="0">
                <a:solidFill>
                  <a:srgbClr val="7030A0"/>
                </a:solidFill>
              </a:rPr>
              <a:t>в действие (монтаж, наладка, апробирование) на свободной площади лабораторного корпуса блочно-модульной пилотной установки на базе боросиликатного стеклянного оборудования фирмы СИМАКС (Чехия</a:t>
            </a:r>
            <a:r>
              <a:rPr lang="ru-RU" altLang="ru-RU" sz="1600" b="1" dirty="0" smtClean="0">
                <a:solidFill>
                  <a:srgbClr val="7030A0"/>
                </a:solidFill>
              </a:rPr>
              <a:t>); </a:t>
            </a:r>
            <a:r>
              <a:rPr lang="ru-RU" altLang="ru-RU" sz="1600" b="1" dirty="0" smtClean="0">
                <a:solidFill>
                  <a:srgbClr val="FF0000"/>
                </a:solidFill>
              </a:rPr>
              <a:t>2. </a:t>
            </a:r>
            <a:r>
              <a:rPr lang="ru-RU" altLang="ru-RU" sz="1600" b="1" dirty="0" smtClean="0">
                <a:solidFill>
                  <a:srgbClr val="7030A0"/>
                </a:solidFill>
              </a:rPr>
              <a:t>Проведение исследований по отработке процессов.</a:t>
            </a:r>
            <a:r>
              <a:rPr lang="ru-RU" altLang="ru-RU" sz="1600" b="1" dirty="0">
                <a:solidFill>
                  <a:srgbClr val="7030A0"/>
                </a:solidFill>
              </a:rPr>
              <a:t>	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altLang="ru-RU" sz="1600" b="1" dirty="0"/>
              <a:t>	</a:t>
            </a:r>
            <a:endParaRPr lang="ru-RU" altLang="ru-RU" sz="1800" b="1" dirty="0"/>
          </a:p>
        </p:txBody>
      </p:sp>
      <p:pic>
        <p:nvPicPr>
          <p:cNvPr id="25603" name="Picture 2" descr="D:\ВОЛОДИН\ФОТОАРХИВ\Установки ГНИИХТЭОС\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3" y="3284984"/>
            <a:ext cx="3959225" cy="313169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4" name="Picture 3" descr="D:\ВОЛОДИН\ФОТОАРХИВ\Установки ГНИИХТЭОС\DSC_07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600" y="3249230"/>
            <a:ext cx="2880816" cy="316744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19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>
          <a:xfrm>
            <a:off x="381000" y="404813"/>
            <a:ext cx="8583613" cy="993775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3200" dirty="0">
                <a:solidFill>
                  <a:srgbClr val="FF0000"/>
                </a:solidFill>
              </a:rPr>
              <a:t>Промышленная аппаратура и</a:t>
            </a:r>
            <a:r>
              <a:rPr lang="ru-RU" altLang="ru-RU" sz="3200" dirty="0" smtClean="0">
                <a:solidFill>
                  <a:srgbClr val="FF0000"/>
                </a:solidFill>
              </a:rPr>
              <a:t> комплектующие из </a:t>
            </a:r>
            <a:r>
              <a:rPr lang="ru-RU" altLang="ru-RU" sz="3200" dirty="0">
                <a:solidFill>
                  <a:srgbClr val="FF0000"/>
                </a:solidFill>
              </a:rPr>
              <a:t>стекла </a:t>
            </a:r>
            <a:r>
              <a:rPr lang="en-US" altLang="ru-RU" sz="3200" dirty="0">
                <a:solidFill>
                  <a:srgbClr val="FF0000"/>
                </a:solidFill>
              </a:rPr>
              <a:t>SIMAX</a:t>
            </a:r>
            <a:endParaRPr lang="ru-RU" altLang="ru-RU" sz="3200" dirty="0">
              <a:solidFill>
                <a:srgbClr val="FF0000"/>
              </a:solidFill>
            </a:endParaRPr>
          </a:p>
        </p:txBody>
      </p:sp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895850"/>
          </a:xfrm>
          <a:ln/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endParaRPr lang="ru-RU" altLang="ru-RU" sz="1800" b="1" dirty="0"/>
          </a:p>
        </p:txBody>
      </p:sp>
      <p:pic>
        <p:nvPicPr>
          <p:cNvPr id="26627" name="Рисунок 5" descr="http://www.vvs-engineering.ru/files/foto/promyishlennaya_apparatura_iz_stekla_simax_steklyannyie_chasti_apparaturyi/products_cat1002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88" y="1412875"/>
            <a:ext cx="3600450" cy="2376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Рисунок 6" descr="http://www.vvs-engineering.ru/files/foto/truboprovodnyie_chasti/products_cat10028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363" y="1412875"/>
            <a:ext cx="3730625" cy="2376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Рисунок 7" descr="http://www.vvs-engineering.ru/files/foto/klapanyi_i_kranyi/products_cat10028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8" y="3813175"/>
            <a:ext cx="3600450" cy="2489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0" name="Рисунок 8" descr="http://www.vvs-engineering.ru/files/foto/soedinitelnyie_i_uplotnitelnyie_chasti/products_cat100284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363" y="3844925"/>
            <a:ext cx="3730625" cy="2457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16416" y="6302375"/>
            <a:ext cx="432048" cy="4191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20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3200" dirty="0">
                <a:solidFill>
                  <a:srgbClr val="FF0000"/>
                </a:solidFill>
              </a:rPr>
              <a:t>Блок </a:t>
            </a:r>
            <a:r>
              <a:rPr lang="ru-RU" altLang="ru-RU" sz="3200" dirty="0" smtClean="0">
                <a:solidFill>
                  <a:srgbClr val="FF0000"/>
                </a:solidFill>
              </a:rPr>
              <a:t>схема испытательной  </a:t>
            </a:r>
            <a:r>
              <a:rPr lang="ru-RU" altLang="ru-RU" sz="3200" dirty="0">
                <a:solidFill>
                  <a:srgbClr val="FF0000"/>
                </a:solidFill>
              </a:rPr>
              <a:t>пилотной модульной установки (система газ-жидкость-твердое)</a:t>
            </a:r>
          </a:p>
        </p:txBody>
      </p:sp>
      <p:pic>
        <p:nvPicPr>
          <p:cNvPr id="276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138" y="1988840"/>
            <a:ext cx="6132512" cy="4320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21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 sz="quarter"/>
          </p:nvPr>
        </p:nvSpPr>
        <p:spPr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3200" dirty="0">
                <a:solidFill>
                  <a:srgbClr val="FF0000"/>
                </a:solidFill>
              </a:rPr>
              <a:t>Новое перспективное оборудование сероочистки, запатентованное ВТИ</a:t>
            </a:r>
          </a:p>
        </p:txBody>
      </p:sp>
      <p:pic>
        <p:nvPicPr>
          <p:cNvPr id="28674" name="Picture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68313" y="1484313"/>
            <a:ext cx="1655762" cy="2301875"/>
          </a:xfrm>
          <a:ln/>
        </p:spPr>
      </p:pic>
      <p:pic>
        <p:nvPicPr>
          <p:cNvPr id="28675" name="Рисунок 10" descr="http://www.fips.ru/rupmimage/0/100000/110000/114000/114871-s2.gif">
            <a:hlinkClick r:id="rId3" tooltip="&quot;11 Kb&quot;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7738" y="1485082"/>
            <a:ext cx="2239962" cy="2189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6" name="Объект 12" descr="http://www.fips.ru/Archive/PAT/2013FULL/2013.03.20/DOC/RUNWU1/000/000/000/125/880/00000001-m.gif">
            <a:hlinkClick r:id="rId5"/>
          </p:cNvPr>
          <p:cNvPicPr>
            <a:picLocks noGrp="1"/>
          </p:cNvPicPr>
          <p:nvPr>
            <p:ph sz="quarter" idx="2"/>
          </p:nvPr>
        </p:nvPicPr>
        <p:blipFill>
          <a:blip r:embed="rId6"/>
          <a:stretch>
            <a:fillRect/>
          </a:stretch>
        </p:blipFill>
        <p:spPr>
          <a:xfrm>
            <a:off x="7019925" y="1557338"/>
            <a:ext cx="1482725" cy="2185987"/>
          </a:xfrm>
          <a:ln/>
        </p:spPr>
      </p:pic>
      <p:pic>
        <p:nvPicPr>
          <p:cNvPr id="28677" name="Рисунок 13" descr="D:\ВОЛОДИН\СЕРООЧИСТКА\ПАТЕНТЫ\ПОЛЕЗНЫЕ МОДЕЛИ ОЗА\RU 125880-Вол.-вихр.кам\Титул патента RU12588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3800" y="1484313"/>
            <a:ext cx="1512888" cy="2189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8" name="Объект 14"/>
          <p:cNvPicPr>
            <a:picLocks noGrp="1"/>
          </p:cNvPicPr>
          <p:nvPr>
            <p:ph sz="quarter" idx="3"/>
          </p:nvPr>
        </p:nvPicPr>
        <p:blipFill>
          <a:blip r:embed="rId8"/>
          <a:stretch>
            <a:fillRect/>
          </a:stretch>
        </p:blipFill>
        <p:spPr>
          <a:xfrm>
            <a:off x="2555875" y="3933825"/>
            <a:ext cx="1636713" cy="2374900"/>
          </a:xfrm>
          <a:ln/>
        </p:spPr>
      </p:pic>
      <p:pic>
        <p:nvPicPr>
          <p:cNvPr id="28679" name="Picture 4" descr="D:\ВОЛОДИН\СЕРООЧИСТКА\ПАТЕНТЫ\ПОЛЕЗНЫЕ МОДЕЛИ ОЗА\RU 122588 Вол.-ген.тур.Вентури\Титул патента RU122588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6588" y="3959225"/>
            <a:ext cx="1606550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80" name="Объект 16"/>
          <p:cNvPicPr>
            <a:picLocks noGrp="1"/>
          </p:cNvPicPr>
          <p:nvPr>
            <p:ph sz="quarter" idx="4"/>
          </p:nvPr>
        </p:nvPicPr>
        <p:blipFill>
          <a:blip r:embed="rId10"/>
          <a:stretch>
            <a:fillRect/>
          </a:stretch>
        </p:blipFill>
        <p:spPr>
          <a:xfrm>
            <a:off x="7164388" y="3933825"/>
            <a:ext cx="1647825" cy="2187575"/>
          </a:xfrm>
          <a:ln/>
        </p:spPr>
      </p:pic>
      <p:pic>
        <p:nvPicPr>
          <p:cNvPr id="28681" name="Picture 5" descr="D:\ВОЛОДИН\СЕРООЧИСТКА\ПАТЕНТЫ\ПОЛЕЗНЫЕ МОДЕЛИ ОЗА\RU126958 Вол.Вентури-1 поб.пр\Патент RU 126958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6663" y="4005263"/>
            <a:ext cx="1541462" cy="2185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22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936625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400" dirty="0">
                <a:solidFill>
                  <a:srgbClr val="FF0000"/>
                </a:solidFill>
              </a:rPr>
              <a:t>Передовые зарубежные технологии сероочистки с получением товарных продуктов</a:t>
            </a:r>
          </a:p>
        </p:txBody>
      </p:sp>
      <p:pic>
        <p:nvPicPr>
          <p:cNvPr id="2969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125" y="1295400"/>
            <a:ext cx="1971675" cy="213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4643438" y="1268413"/>
            <a:ext cx="1944688" cy="23955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Технология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 </a:t>
            </a: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зоны вспенивания</a:t>
            </a:r>
          </a:p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Противоточный контакт газа и жидкости </a:t>
            </a:r>
          </a:p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 </a:t>
            </a:r>
          </a:p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Стоячая волна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Газовая закалка</a:t>
            </a:r>
          </a:p>
          <a:p>
            <a:pPr marL="342900" marR="0" lvl="0" indent="-342900" algn="l" defTabSz="914400" rtl="0" eaLnBrk="1" fontAlgn="base" latinLnBrk="0" hangingPunct="1">
              <a:lnSpc>
                <a:spcPct val="110000"/>
              </a:lnSpc>
              <a:spcBef>
                <a:spcPts val="126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Удаление </a:t>
            </a:r>
            <a:r>
              <a:rPr kumimoji="0" lang="ru-RU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макрочастиц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10000"/>
              </a:lnSpc>
              <a:spcBef>
                <a:spcPts val="126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/>
                <a:ea typeface="MS PGothic" panose="020B0600070205080204" pitchFamily="34" charset="-128"/>
                <a:cs typeface="Arial" panose="020B0604020202020204" pitchFamily="2"/>
              </a:rPr>
              <a:t>Абсорбционная очистка от кислых газов</a:t>
            </a:r>
          </a:p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</p:txBody>
      </p:sp>
      <p:sp>
        <p:nvSpPr>
          <p:cNvPr id="29700" name="Прямоугольник 10"/>
          <p:cNvSpPr/>
          <p:nvPr/>
        </p:nvSpPr>
        <p:spPr>
          <a:xfrm>
            <a:off x="4500563" y="2962275"/>
            <a:ext cx="1943100" cy="244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0995">
              <a:lnSpc>
                <a:spcPct val="110000"/>
              </a:lnSpc>
              <a:spcBef>
                <a:spcPts val="1265"/>
              </a:spcBef>
            </a:pPr>
            <a:endParaRPr lang="ru-RU" altLang="ru-RU" sz="1000" b="1" dirty="0">
              <a:solidFill>
                <a:srgbClr val="000000"/>
              </a:solidFill>
              <a:latin typeface="Tahoma" panose="020B0604030504040204" pitchFamily="34" charset="0"/>
              <a:ea typeface="MS PGothic" panose="020B0600070205080204" pitchFamily="34" charset="-128"/>
            </a:endParaRPr>
          </a:p>
        </p:txBody>
      </p:sp>
      <p:pic>
        <p:nvPicPr>
          <p:cNvPr id="29701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79" y="3534405"/>
            <a:ext cx="4840287" cy="302361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2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863" y="1149350"/>
            <a:ext cx="3895725" cy="227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23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  <p:pic>
        <p:nvPicPr>
          <p:cNvPr id="9" name="Picture 34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4639458" y="3934584"/>
            <a:ext cx="1804205" cy="2183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223" y="3934584"/>
            <a:ext cx="2339752" cy="2156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000" dirty="0">
                <a:solidFill>
                  <a:srgbClr val="FF0000"/>
                </a:solidFill>
              </a:rPr>
              <a:t>Предлагаемая к разработке </a:t>
            </a:r>
            <a:r>
              <a:rPr lang="ru-RU" altLang="ru-RU" sz="2000" dirty="0" smtClean="0">
                <a:solidFill>
                  <a:srgbClr val="FF0000"/>
                </a:solidFill>
              </a:rPr>
              <a:t>на базе патентов ВТИ универсальная </a:t>
            </a:r>
            <a:r>
              <a:rPr lang="ru-RU" altLang="ru-RU" sz="2000" dirty="0">
                <a:solidFill>
                  <a:srgbClr val="FF0000"/>
                </a:solidFill>
              </a:rPr>
              <a:t>технологическая схема сероочистки с получением товарных продуктов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6059488" cy="485740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516688" y="1600201"/>
            <a:ext cx="2170112" cy="4638674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 smtClean="0">
                <a:solidFill>
                  <a:srgbClr val="FF0000"/>
                </a:solidFill>
              </a:rPr>
              <a:t>Отработка технологий сероочистки с использованием</a:t>
            </a:r>
          </a:p>
          <a:p>
            <a:pPr marL="0" indent="0" algn="ctr">
              <a:buNone/>
            </a:pPr>
            <a:r>
              <a:rPr lang="ru-RU" sz="1600" dirty="0" smtClean="0">
                <a:solidFill>
                  <a:srgbClr val="FF0000"/>
                </a:solidFill>
              </a:rPr>
              <a:t>в качестве          абсорбентов водных растворов:</a:t>
            </a:r>
          </a:p>
          <a:p>
            <a:r>
              <a:rPr lang="ru-RU" sz="1600" dirty="0" smtClean="0">
                <a:solidFill>
                  <a:srgbClr val="7030A0"/>
                </a:solidFill>
              </a:rPr>
              <a:t>Каустика </a:t>
            </a:r>
            <a:r>
              <a:rPr lang="en-US" sz="1600" dirty="0" err="1" smtClean="0">
                <a:solidFill>
                  <a:srgbClr val="7030A0"/>
                </a:solidFill>
              </a:rPr>
              <a:t>NaOH</a:t>
            </a:r>
            <a:endParaRPr lang="en-US" sz="1600" dirty="0" smtClean="0">
              <a:solidFill>
                <a:srgbClr val="7030A0"/>
              </a:solidFill>
            </a:endParaRPr>
          </a:p>
          <a:p>
            <a:r>
              <a:rPr lang="ru-RU" sz="1600" dirty="0" smtClean="0">
                <a:solidFill>
                  <a:srgbClr val="7030A0"/>
                </a:solidFill>
              </a:rPr>
              <a:t>Аммиака </a:t>
            </a:r>
            <a:r>
              <a:rPr lang="en-US" sz="1600" dirty="0" smtClean="0">
                <a:solidFill>
                  <a:srgbClr val="7030A0"/>
                </a:solidFill>
              </a:rPr>
              <a:t>NH3</a:t>
            </a:r>
          </a:p>
          <a:p>
            <a:r>
              <a:rPr lang="ru-RU" sz="1600" dirty="0" smtClean="0">
                <a:solidFill>
                  <a:srgbClr val="7030A0"/>
                </a:solidFill>
              </a:rPr>
              <a:t>Серной кислоты </a:t>
            </a:r>
            <a:r>
              <a:rPr lang="en-US" sz="1600" dirty="0" smtClean="0">
                <a:solidFill>
                  <a:srgbClr val="7030A0"/>
                </a:solidFill>
              </a:rPr>
              <a:t>H2SO4</a:t>
            </a:r>
            <a:endParaRPr lang="ru-RU" sz="16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sz="1600" dirty="0" smtClean="0"/>
              <a:t>Диапазон концентраций </a:t>
            </a:r>
            <a:r>
              <a:rPr lang="en-US" sz="1600" dirty="0" smtClean="0"/>
              <a:t>SO2</a:t>
            </a:r>
            <a:endParaRPr lang="ru-RU" sz="1600" dirty="0" smtClean="0"/>
          </a:p>
          <a:p>
            <a:pPr marL="0" indent="0" algn="ctr">
              <a:buNone/>
            </a:pPr>
            <a:r>
              <a:rPr lang="ru-RU" sz="1600" dirty="0" smtClean="0"/>
              <a:t>в дымовых и хвостовых газах- </a:t>
            </a:r>
            <a:r>
              <a:rPr lang="ru-RU" sz="1600" dirty="0" smtClean="0">
                <a:solidFill>
                  <a:srgbClr val="FF0000"/>
                </a:solidFill>
              </a:rPr>
              <a:t>от </a:t>
            </a:r>
          </a:p>
          <a:p>
            <a:pPr marL="0" indent="0" algn="ctr">
              <a:buNone/>
            </a:pPr>
            <a:r>
              <a:rPr lang="ru-RU" sz="1600" dirty="0" smtClean="0">
                <a:solidFill>
                  <a:srgbClr val="FF0000"/>
                </a:solidFill>
              </a:rPr>
              <a:t>5г/нм3. </a:t>
            </a:r>
            <a:r>
              <a:rPr lang="ru-RU" sz="1600" dirty="0">
                <a:solidFill>
                  <a:srgbClr val="FF0000"/>
                </a:solidFill>
              </a:rPr>
              <a:t>д</a:t>
            </a:r>
            <a:r>
              <a:rPr lang="ru-RU" sz="1600" dirty="0" smtClean="0">
                <a:solidFill>
                  <a:srgbClr val="FF0000"/>
                </a:solidFill>
              </a:rPr>
              <a:t>о 45г/нм3</a:t>
            </a:r>
            <a:endParaRPr lang="en-US" sz="16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356100" y="2060575"/>
            <a:ext cx="2160588" cy="766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10000"/>
              </a:lnSpc>
              <a:spcBef>
                <a:spcPts val="126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</p:txBody>
      </p:sp>
      <p:sp>
        <p:nvSpPr>
          <p:cNvPr id="30723" name="Прямоугольник 10"/>
          <p:cNvSpPr/>
          <p:nvPr/>
        </p:nvSpPr>
        <p:spPr>
          <a:xfrm>
            <a:off x="4500563" y="2962275"/>
            <a:ext cx="1943100" cy="244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0995">
              <a:lnSpc>
                <a:spcPct val="110000"/>
              </a:lnSpc>
              <a:spcBef>
                <a:spcPts val="1265"/>
              </a:spcBef>
            </a:pPr>
            <a:endParaRPr lang="ru-RU" altLang="ru-RU" sz="1000" b="1" dirty="0">
              <a:solidFill>
                <a:srgbClr val="000000"/>
              </a:solidFill>
              <a:latin typeface="Tahoma" panose="020B0604030504040204" pitchFamily="34" charset="0"/>
              <a:ea typeface="MS PGothic" panose="020B0600070205080204" pitchFamily="34" charset="-12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88883"/>
            <a:ext cx="6192688" cy="504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44408" y="6245225"/>
            <a:ext cx="442392" cy="42413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24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>
          <a:xfrm>
            <a:off x="457200" y="260351"/>
            <a:ext cx="8229600" cy="504354"/>
          </a:xfrm>
          <a:ln/>
        </p:spPr>
        <p:txBody>
          <a:bodyPr wrap="square" lIns="91440" tIns="45720" rIns="91440" bIns="45720" anchor="ctr"/>
          <a:lstStyle/>
          <a:p>
            <a:pPr eaLnBrk="1" hangingPunct="1"/>
            <a:r>
              <a:rPr lang="ru-RU" altLang="ru-RU" sz="2000" dirty="0">
                <a:solidFill>
                  <a:srgbClr val="FF0000"/>
                </a:solidFill>
              </a:rPr>
              <a:t/>
            </a:r>
            <a:br>
              <a:rPr lang="ru-RU" altLang="ru-RU" sz="2000" dirty="0">
                <a:solidFill>
                  <a:srgbClr val="FF0000"/>
                </a:solidFill>
              </a:rPr>
            </a:br>
            <a:r>
              <a:rPr lang="ru-RU" altLang="ru-RU" sz="2000" dirty="0">
                <a:solidFill>
                  <a:srgbClr val="FF0000"/>
                </a:solidFill>
              </a:rPr>
              <a:t>ВЫВОДЫ</a:t>
            </a:r>
            <a:br>
              <a:rPr lang="ru-RU" altLang="ru-RU" sz="2000" dirty="0">
                <a:solidFill>
                  <a:srgbClr val="FF0000"/>
                </a:solidFill>
              </a:rPr>
            </a:br>
            <a:endParaRPr lang="ru-RU" altLang="ru-RU" sz="2000" dirty="0">
              <a:solidFill>
                <a:srgbClr val="FF0000"/>
              </a:solidFill>
            </a:endParaRPr>
          </a:p>
        </p:txBody>
      </p:sp>
      <p:sp>
        <p:nvSpPr>
          <p:cNvPr id="31746" name="Объект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44616"/>
          </a:xfrm>
          <a:ln/>
        </p:spPr>
        <p:txBody>
          <a:bodyPr wrap="square" lIns="91440" tIns="45720" rIns="91440" bIns="45720" anchor="t"/>
          <a:lstStyle/>
          <a:p>
            <a:pPr lvl="0"/>
            <a:r>
              <a:rPr lang="ru-RU" sz="2000" b="1" dirty="0"/>
              <a:t> </a:t>
            </a:r>
            <a:r>
              <a:rPr lang="ru-RU" sz="2000" dirty="0"/>
              <a:t>В настоящее время на действующих энергоблоках в нашей стране отсутствуют разработанные по отечественным технологиям установки, обеспечивающие выбросы </a:t>
            </a:r>
            <a:r>
              <a:rPr lang="en-US" sz="2000" dirty="0"/>
              <a:t>SO</a:t>
            </a:r>
            <a:r>
              <a:rPr lang="ru-RU" sz="2000" dirty="0"/>
              <a:t>2 на уровне мировых стандартов.</a:t>
            </a:r>
          </a:p>
          <a:p>
            <a:pPr lvl="0"/>
            <a:r>
              <a:rPr lang="ru-RU" sz="2000" dirty="0"/>
              <a:t>При строительстве вновь возводимых котельных агрегатов необходимо применение на </a:t>
            </a:r>
            <a:r>
              <a:rPr lang="ru-RU" sz="2000" dirty="0" err="1"/>
              <a:t>сероочистных</a:t>
            </a:r>
            <a:r>
              <a:rPr lang="ru-RU" sz="2000" dirty="0"/>
              <a:t> установках как уже известных   усовершенствованных методов, так и разработка новых методов и технологий  путем получения  научных данных на стендовых пилотных установках при отработке различных процессов.</a:t>
            </a:r>
          </a:p>
          <a:p>
            <a:pPr lvl="0"/>
            <a:r>
              <a:rPr lang="ru-RU" sz="2000" dirty="0"/>
              <a:t> Перспективными при разработке нового технологического реакционного и массообменного оборудования сероочистки могут быть высокоскоростные скрубберы с развитой поверхностью контакта газа и жидкости, работающие в режиме </a:t>
            </a:r>
            <a:r>
              <a:rPr lang="ru-RU" sz="2000" dirty="0" smtClean="0"/>
              <a:t>нестационарных газо-жидкостных потоков </a:t>
            </a:r>
            <a:r>
              <a:rPr lang="ru-RU" sz="2000" dirty="0"/>
              <a:t>(вихревые скрубберы, скрубберы с реверсной воронкой, пенные </a:t>
            </a:r>
            <a:r>
              <a:rPr lang="ru-RU" sz="2000" dirty="0" err="1"/>
              <a:t>барботажные</a:t>
            </a:r>
            <a:r>
              <a:rPr lang="ru-RU" sz="2000" dirty="0"/>
              <a:t> аппараты).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356100" y="2060575"/>
            <a:ext cx="2160588" cy="766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10000"/>
              </a:lnSpc>
              <a:spcBef>
                <a:spcPts val="126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  <a:p>
            <a:pPr marL="422275" marR="0" lvl="0" indent="-421640" algn="l" defTabSz="914400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/>
              <a:ea typeface="MS PGothic" panose="020B0600070205080204" pitchFamily="34" charset="-128"/>
              <a:cs typeface="Arial" panose="020B0604020202020204" pitchFamily="2"/>
            </a:endParaRPr>
          </a:p>
        </p:txBody>
      </p:sp>
      <p:sp>
        <p:nvSpPr>
          <p:cNvPr id="31748" name="Прямоугольник 10"/>
          <p:cNvSpPr/>
          <p:nvPr/>
        </p:nvSpPr>
        <p:spPr>
          <a:xfrm>
            <a:off x="4500563" y="2962275"/>
            <a:ext cx="1943100" cy="244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0995">
              <a:lnSpc>
                <a:spcPct val="110000"/>
              </a:lnSpc>
              <a:spcBef>
                <a:spcPts val="1265"/>
              </a:spcBef>
            </a:pPr>
            <a:endParaRPr lang="ru-RU" altLang="ru-RU" sz="1000" b="1" dirty="0">
              <a:solidFill>
                <a:srgbClr val="000000"/>
              </a:solidFill>
              <a:latin typeface="Tahoma" panose="020B0604030504040204" pitchFamily="34" charset="0"/>
              <a:ea typeface="MS PGothic" panose="020B0600070205080204" pitchFamily="34" charset="-128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200775"/>
            <a:ext cx="442392" cy="396577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pPr lvl="0" algn="ctr" eaLnBrk="1" fontAlgn="base" hangingPunct="1"/>
              <a:t>25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29600" cy="2592288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СПАСИБО ЗА ВНИМАНИЕ!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ru-RU" strike="noStrike" noProof="1" smtClean="0"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lang="ru-RU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58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729</TotalTime>
  <Words>1866</Words>
  <Application>Microsoft Office PowerPoint</Application>
  <PresentationFormat>Экран (4:3)</PresentationFormat>
  <Paragraphs>271</Paragraphs>
  <Slides>26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Оформление по умолчанию</vt:lpstr>
      <vt:lpstr>Microsoft Word Picture</vt:lpstr>
      <vt:lpstr>Picture</vt:lpstr>
      <vt:lpstr>Основные технологии сероочистки, используемые в энергетике</vt:lpstr>
      <vt:lpstr>Методы и технологии очистки дымовых газов от оксидов серы</vt:lpstr>
      <vt:lpstr>Методы и технологии очистки дымовых газов от оксидов серы (продолжение)</vt:lpstr>
      <vt:lpstr>ИЗВЕСТЬ-ИЗВЕСТНЯКОВЫЕ (нерегенеративные) МОКРЫЕ МЕТОДЫ СЕРООЧИСТКИ Типичная технологическая схема удаления SO2 известняковым методом с принудительным окислением</vt:lpstr>
      <vt:lpstr>ЗАРУБЕЖНЫЕ МЕТОДЫ МОКРОЙ СЕРООЧИСТКИ  (с получением гипса)</vt:lpstr>
      <vt:lpstr>ЗАРУБЕЖНЫЕ МЕТОДЫ МОКРОЙ СЕРООЧИСТКИ (с получением гипса)</vt:lpstr>
      <vt:lpstr>Отечественная технологическая схема мокрой известняковой сероочистки на Губкинской ТЭЦ  (с получением двухводного гипса)</vt:lpstr>
      <vt:lpstr>ОСНОВНЫЕ ПРЕИМУЩЕСТВА И НЕДОСТАТКИ ИЗВЕСТЬ-ИЗВЕСТНЯКОВЫХ МОКРЫХ МЕТОДОВ СЕРООЧИСТКИ</vt:lpstr>
      <vt:lpstr>МОКРО-СУХИЕ МЕТОДЫ СЕРООЧИСТКИ</vt:lpstr>
      <vt:lpstr>Метод и технология «NID» </vt:lpstr>
      <vt:lpstr>ОСНОВНЫЕ ПРЕИМУЩЕСТВА И НЕДОСТАТКИ МОКРО-СУХИХ МЕТОДОВ СЕРООЧИСТКИ</vt:lpstr>
      <vt:lpstr> СУХИЕ МЕТОДЫ СЕРООЧИСТКИ </vt:lpstr>
      <vt:lpstr>ОСНОВНЫЕ ПРЕИМУЩЕСТВА И НЕДОСТАТКИ СУХИХ МЕТОДОВ СЕРООЧИСТКИ</vt:lpstr>
      <vt:lpstr>АММИАЧНЫЕ МЕТОДЫ СЕРООЧИСТКИ</vt:lpstr>
      <vt:lpstr>Блок схема промышленной установки сероочистки по аммиачно- сульфатному методу при сжигании нефтяного кокса (проект Нижнекамской ТЭЦ)</vt:lpstr>
      <vt:lpstr>Озонно-аммиачный метод совместного получения сульфата и нитрата аммония (проект Молдавской ГРЭС)</vt:lpstr>
      <vt:lpstr>Преимущества и недостатки аммиачных методов сероочистки</vt:lpstr>
      <vt:lpstr>Критерии выбора метода и технологии очистки дымовых газов от оксидов серы</vt:lpstr>
      <vt:lpstr>Пути развития и усовершенствования технологий сероочистки</vt:lpstr>
      <vt:lpstr>Промышленная аппаратура и комплектующие из стекла SIMAX</vt:lpstr>
      <vt:lpstr>Блок схема испытательной  пилотной модульной установки (система газ-жидкость-твердое)</vt:lpstr>
      <vt:lpstr>Новое перспективное оборудование сероочистки, запатентованное ВТИ</vt:lpstr>
      <vt:lpstr>Передовые зарубежные технологии сероочистки с получением товарных продуктов</vt:lpstr>
      <vt:lpstr>Предлагаемая к разработке на базе патентов ВТИ универсальная технологическая схема сероочистки с получением товарных продуктов</vt:lpstr>
      <vt:lpstr> ВЫВОДЫ </vt:lpstr>
      <vt:lpstr>СПАСИБО ЗА ВНИМАНИЕ!</vt:lpstr>
    </vt:vector>
  </TitlesOfParts>
  <Company>**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**</dc:creator>
  <cp:lastModifiedBy>Володин Анатолий Михайлович</cp:lastModifiedBy>
  <cp:revision>201</cp:revision>
  <dcterms:created xsi:type="dcterms:W3CDTF">2008-08-09T15:23:49Z</dcterms:created>
  <dcterms:modified xsi:type="dcterms:W3CDTF">2018-02-28T06:09:23Z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1049-10.2.0.5908</vt:lpwstr>
  </property>
</Properties>
</file>