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561" r:id="rId2"/>
    <p:sldId id="611" r:id="rId3"/>
    <p:sldId id="562" r:id="rId4"/>
    <p:sldId id="564" r:id="rId5"/>
    <p:sldId id="563" r:id="rId6"/>
    <p:sldId id="569" r:id="rId7"/>
    <p:sldId id="566" r:id="rId8"/>
    <p:sldId id="572" r:id="rId9"/>
    <p:sldId id="595" r:id="rId10"/>
    <p:sldId id="596" r:id="rId11"/>
    <p:sldId id="597" r:id="rId12"/>
    <p:sldId id="598" r:id="rId13"/>
    <p:sldId id="599" r:id="rId14"/>
    <p:sldId id="612" r:id="rId15"/>
    <p:sldId id="600" r:id="rId16"/>
    <p:sldId id="601" r:id="rId17"/>
    <p:sldId id="602" r:id="rId18"/>
    <p:sldId id="613" r:id="rId19"/>
    <p:sldId id="606" r:id="rId20"/>
    <p:sldId id="607" r:id="rId21"/>
    <p:sldId id="605" r:id="rId22"/>
  </p:sldIdLst>
  <p:sldSz cx="9144000" cy="6858000" type="screen4x3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90" autoAdjust="0"/>
    <p:restoredTop sz="86514" autoAdjust="0"/>
  </p:normalViewPr>
  <p:slideViewPr>
    <p:cSldViewPr snapToGrid="0">
      <p:cViewPr varScale="1">
        <p:scale>
          <a:sx n="116" d="100"/>
          <a:sy n="116" d="100"/>
        </p:scale>
        <p:origin x="141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34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5A9A237-6DA6-42E5-B7F8-028FF6CFD1C1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4EB9466-6EF3-4367-A8B0-5E905738C5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58625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F75F8-F8C2-4CCB-B773-8BB35F8F07DD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A0B64-D47C-4B32-A9C2-062C178D67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88594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BA142-6B10-4B85-A30D-649AA0D75494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7A372-B5B7-4056-80C6-FCF8912799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2947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B2F7-E938-4B06-97D9-BB6905DBC22A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84359-6299-44FA-8544-C84231F3D37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9701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01A3B-5FEC-4E0A-AE9D-BB0289037C08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091E1-711B-494E-99FE-9ACCF0218B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7349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6D8E9-F30E-4606-A2B5-23401501C23E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71F96-E860-41D8-9EAD-15589E7F136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8213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20479-85BF-408F-A827-B06B7423D32E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47D63-8921-4EE0-A17C-2C2F69041D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3555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A9A30-07C7-4E9F-8380-90F5411CBBA5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09177-12DA-43A5-B9AC-6E87237D90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73586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132EE-9B98-452F-B70F-0E3FE7BE1D3A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5F9C6-0C0A-4A61-9455-8C5BC5D264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22869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AC3E5-D793-493B-A35A-7A473CCC545F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18422-117D-40D1-A9AC-C6E06D0B950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1351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DE7EC-A81B-4BF1-BAF1-098368A0AC5C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168F1-8FF1-4F5B-8F38-1D0167218D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5534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BC46C-9BA6-470F-AEDA-53EE7C5ACFA2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C0089-4E74-4C3F-8D98-BFAAED448C6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1457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778464-DA3A-48FB-B923-DAAC42D42298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B4AFD95-FA76-4673-972B-880EEC7463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29250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7" y="4568838"/>
            <a:ext cx="75460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результаты промышленного освоения аммиачно-сульфатной сероочистки.</a:t>
            </a:r>
          </a:p>
          <a:p>
            <a:r>
              <a:rPr lang="ru-RU" sz="3200" dirty="0"/>
              <a:t> 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21" b="8729"/>
          <a:stretch/>
        </p:blipFill>
        <p:spPr bwMode="auto">
          <a:xfrm>
            <a:off x="0" y="2358159"/>
            <a:ext cx="914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279700" y="6329938"/>
            <a:ext cx="31683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28.02.2018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59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50582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64835" y="6364288"/>
            <a:ext cx="2057400" cy="365125"/>
          </a:xfrm>
        </p:spPr>
        <p:txBody>
          <a:bodyPr/>
          <a:lstStyle/>
          <a:p>
            <a:fld id="{4D886709-47A7-4880-9BCD-CC382C333544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034761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ПЕРСПЕКТИВНЫЕ ТЕХНОЛОГИИ СЕРООЧИСТКИ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6053" y="1650963"/>
            <a:ext cx="4328984" cy="2997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ru-RU" alt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 ВЫСОКОСЕРНИСТЫХ ТОПЛИВ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Мокрая известняковая с получением гипса.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Мокрая известковая с получением гипса.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Аммиачно-сульфатная с получением сульфата аммония – </a:t>
            </a:r>
            <a:r>
              <a:rPr lang="ru-RU" alt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сельскохозяйственного </a:t>
            </a:r>
            <a:r>
              <a:rPr lang="ru-RU" alt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удобрения и сырья для производства кормовых дрожжей.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Сульфатно-магниевая с получением сырья для текстильной и целлюлозно-бумажной промышленности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4885037" y="1628775"/>
            <a:ext cx="36414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altLang="ru-RU" sz="1800" b="1" dirty="0">
                <a:solidFill>
                  <a:srgbClr val="CC3300"/>
                </a:solidFill>
              </a:rPr>
              <a:t>	</a:t>
            </a:r>
            <a:r>
              <a:rPr lang="ru-RU" altLang="ru-RU" sz="1800" b="1" dirty="0">
                <a:solidFill>
                  <a:schemeClr val="accent6">
                    <a:lumMod val="50000"/>
                  </a:schemeClr>
                </a:solidFill>
              </a:rPr>
              <a:t>ДЛЯ  МАЛОСЕРНИСТЫХ ТОПЛИВ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/>
              <a:t>Мокро-сухая с использованием циркулирующей инертной массы.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/>
              <a:t>Упрощенная мокро-сухая.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/>
              <a:t>Сухая известняковая.</a:t>
            </a:r>
          </a:p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altLang="ru-RU" sz="1600" b="1" dirty="0"/>
              <a:t>С использованием различных скрубберов (</a:t>
            </a:r>
            <a:r>
              <a:rPr lang="ru-RU" altLang="ru-RU" sz="1600" b="1" dirty="0" err="1"/>
              <a:t>Вентури</a:t>
            </a:r>
            <a:r>
              <a:rPr lang="ru-RU" altLang="ru-RU" sz="1600" b="1" dirty="0"/>
              <a:t>, мокро-прутковых, эмульгаторов).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425565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29250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64835" y="6364288"/>
            <a:ext cx="2057400" cy="365125"/>
          </a:xfrm>
        </p:spPr>
        <p:txBody>
          <a:bodyPr/>
          <a:lstStyle/>
          <a:p>
            <a:fld id="{4D886709-47A7-4880-9BCD-CC382C333544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03476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ТЕХНИЧЕСКИХ ПОКАЗАТЕЛЕЙ</a:t>
            </a:r>
          </a:p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МОКРОЙ СЕРООЧИСТКИ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Group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1343121"/>
              </p:ext>
            </p:extLst>
          </p:nvPr>
        </p:nvGraphicFramePr>
        <p:xfrm>
          <a:off x="431800" y="2044125"/>
          <a:ext cx="8280400" cy="4685288"/>
        </p:xfrm>
        <a:graphic>
          <a:graphicData uri="http://schemas.openxmlformats.org/drawingml/2006/table">
            <a:tbl>
              <a:tblPr/>
              <a:tblGrid>
                <a:gridCol w="2771775"/>
                <a:gridCol w="2292350"/>
                <a:gridCol w="1662112"/>
                <a:gridCol w="1554163"/>
              </a:tblGrid>
              <a:tr h="273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Технология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Известковая и известняковая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Аммиачная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Магниевая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Степень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Сероочистки, %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96 – 98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до 99,5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95 – 97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Удельная площадь,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м</a:t>
                      </a:r>
                      <a:r>
                        <a:rPr kumimoji="0" lang="ru-RU" altLang="ru-RU" sz="1400" b="1" i="1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/(1000 нм</a:t>
                      </a:r>
                      <a:r>
                        <a:rPr kumimoji="0" lang="ru-RU" altLang="ru-RU" sz="1400" b="1" i="1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/ч)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7,5 – 10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2,0 – 7,5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7,5 – 10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Доля потребляемой энергии энергоблока, %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1,6 – 2,8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до 1,5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1,5 – 2,3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Реагент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слабо кристаллизованные известняки с содержанием СаСО</a:t>
                      </a:r>
                      <a:r>
                        <a:rPr kumimoji="0" lang="ru-RU" altLang="ru-RU" sz="14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r>
                        <a:rPr kumimoji="0" lang="ru-RU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 не менее 85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аммиак сжиженный или газообразный, аммиачная вода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магнезит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Отход</a:t>
                      </a:r>
                      <a:endParaRPr kumimoji="0" lang="ru-RU" alt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гипс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en-US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CaSO</a:t>
                      </a:r>
                      <a:r>
                        <a:rPr kumimoji="0" lang="en-US" altLang="ru-RU" sz="14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r>
                        <a:rPr kumimoji="0" lang="en-US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•2H</a:t>
                      </a:r>
                      <a:r>
                        <a:rPr kumimoji="0" lang="en-US" altLang="ru-RU" sz="14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kumimoji="0" lang="ru-RU" altLang="ru-RU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0066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сульфат аммония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en-US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(NH</a:t>
                      </a:r>
                      <a:r>
                        <a:rPr kumimoji="0" lang="en-US" altLang="ru-RU" sz="14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r>
                        <a:rPr kumimoji="0" lang="en-US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)</a:t>
                      </a:r>
                      <a:r>
                        <a:rPr kumimoji="0" lang="en-US" altLang="ru-RU" sz="14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alt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SO</a:t>
                      </a:r>
                      <a:r>
                        <a:rPr kumimoji="0" lang="en-US" altLang="ru-RU" sz="14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endParaRPr kumimoji="0" lang="ru-RU" altLang="ru-RU" sz="1400" b="1" i="1" u="none" strike="noStrike" cap="none" normalizeH="0" baseline="-2500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сульфат магния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en-US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MgSO</a:t>
                      </a:r>
                      <a:r>
                        <a:rPr kumimoji="0" lang="en-US" altLang="ru-RU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endParaRPr kumimoji="0" lang="ru-RU" altLang="ru-RU" sz="1400" b="1" i="1" u="none" strike="noStrike" cap="none" normalizeH="0" baseline="-25000" dirty="0" smtClean="0">
                        <a:ln>
                          <a:noFill/>
                        </a:ln>
                        <a:solidFill>
                          <a:srgbClr val="0066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Подогрев очищенных газов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←обычно </a:t>
                      </a:r>
                      <a:r>
                        <a:rPr kumimoji="0" lang="ru-RU" alt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на 20-25</a:t>
                      </a:r>
                      <a:r>
                        <a:rPr kumimoji="0" lang="ru-RU" alt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°</a:t>
                      </a:r>
                      <a:r>
                        <a:rPr kumimoji="0" lang="ru-RU" alt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С</a:t>
                      </a:r>
                      <a:r>
                        <a:rPr kumimoji="0" lang="ru-RU" alt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→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4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Снижение запыленности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на 30-35%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на 10-15%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66"/>
                          </a:solidFill>
                          <a:effectLst/>
                          <a:latin typeface="Times New Roman" pitchFamily="18" charset="0"/>
                        </a:rPr>
                        <a:t>на 10-15%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59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29250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450" y="1057905"/>
            <a:ext cx="905510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ПРЕИМУЩЕСТВА ТЕХНОЛОГИЙ ГАЗООЧИСТКИ С ПОЛУЧЕНИЕМ СУЛЬФАТА АММОНИЯ</a:t>
            </a:r>
          </a:p>
          <a:p>
            <a:pPr algn="ctr"/>
            <a:endParaRPr lang="ru-RU" alt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Наивысшая </a:t>
            </a: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степень сероочистки газа и обеспечение самых жестких экологических нормативов по диоксиду серы;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Наименьшая доля потребляемой энергии на собственные нужды;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Отсутствие отходов;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Наименьшие удельные капитальные затраты;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Получение продукта, реализуемого как азотное удобрение. </a:t>
            </a:r>
            <a:r>
              <a:rPr lang="ru-RU" altLang="ru-RU" b="1" dirty="0">
                <a:solidFill>
                  <a:srgbClr val="00B050"/>
                </a:solidFill>
                <a:latin typeface="Times New Roman" pitchFamily="18" charset="0"/>
              </a:rPr>
              <a:t>Цена – 160 </a:t>
            </a:r>
            <a:r>
              <a:rPr lang="en-US" alt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$</a:t>
            </a:r>
            <a:r>
              <a:rPr lang="ru-RU" alt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/т</a:t>
            </a: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Окупаемость установки сероочистки, возрастающая с увеличением начальной концентрации диоксида серы в газах;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Использование тех же реагентов, что и для </a:t>
            </a:r>
            <a:r>
              <a:rPr lang="ru-RU" altLang="ru-RU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азотоочистки</a:t>
            </a: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 газов (системы СКВ и СНКВ);</a:t>
            </a:r>
          </a:p>
          <a:p>
            <a:pPr>
              <a:buFontTx/>
              <a:buChar char="•"/>
            </a:pPr>
            <a:r>
              <a:rPr lang="ru-RU" alt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Дополнительное (на 30-40%) улавливание оксидов азота</a:t>
            </a:r>
            <a:r>
              <a:rPr lang="ru-RU" alt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.</a:t>
            </a:r>
            <a:endParaRPr lang="en-US" alt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FontTx/>
              <a:buChar char="•"/>
            </a:pPr>
            <a:endParaRPr lang="en-US" altLang="ru-RU" b="1" dirty="0">
              <a:solidFill>
                <a:srgbClr val="FF0000"/>
              </a:solidFill>
              <a:latin typeface="Times New Roman" pitchFamily="18" charset="0"/>
            </a:endParaRPr>
          </a:p>
          <a:p>
            <a:r>
              <a:rPr lang="ru-RU" altLang="ru-RU" b="1" dirty="0">
                <a:solidFill>
                  <a:srgbClr val="002060"/>
                </a:solidFill>
                <a:latin typeface="Times New Roman" pitchFamily="18" charset="0"/>
              </a:rPr>
              <a:t>Аммиачная вода</a:t>
            </a:r>
          </a:p>
          <a:p>
            <a:r>
              <a:rPr lang="ru-RU" altLang="ru-RU" sz="1600" b="1" dirty="0" smtClean="0">
                <a:solidFill>
                  <a:srgbClr val="000099"/>
                </a:solidFill>
                <a:latin typeface="Times New Roman" pitchFamily="18" charset="0"/>
              </a:rPr>
              <a:t>+Стоимость 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</a:rPr>
              <a:t>115 </a:t>
            </a:r>
            <a:r>
              <a:rPr lang="en-US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$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/т;</a:t>
            </a:r>
          </a:p>
          <a:p>
            <a:r>
              <a:rPr lang="ru-RU" alt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+Быстрая </a:t>
            </a:r>
            <a:r>
              <a:rPr lang="ru-RU" altLang="ru-RU" sz="1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окупаемость;</a:t>
            </a:r>
          </a:p>
          <a:p>
            <a:r>
              <a:rPr lang="ru-RU" alt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Токсичность.</a:t>
            </a:r>
            <a:endParaRPr lang="en-US" alt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</a:rPr>
              <a:t>Из </a:t>
            </a: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</a:rPr>
              <a:t>1 т 25%-ной аммиачной </a:t>
            </a: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</a:rPr>
              <a:t>воды</a:t>
            </a:r>
            <a:r>
              <a:rPr lang="en-US" altLang="ru-RU" sz="1600" b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</a:rPr>
              <a:t>получается </a:t>
            </a: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</a:rPr>
              <a:t>0,97 т </a:t>
            </a: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</a:rPr>
              <a:t>продукта</a:t>
            </a:r>
            <a:endParaRPr lang="ru-RU" alt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9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29250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1" y="1700213"/>
            <a:ext cx="47879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 smtClean="0">
                <a:solidFill>
                  <a:srgbClr val="C00000"/>
                </a:solidFill>
              </a:rPr>
              <a:t>	</a:t>
            </a:r>
            <a:r>
              <a:rPr lang="ru-RU" alt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назначение: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азотно-серное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удобрение, содержащее 21% масс. питательного элемента азота и 24% масс. серы.</a:t>
            </a:r>
          </a:p>
          <a:p>
            <a:pPr>
              <a:buFontTx/>
              <a:buNone/>
            </a:pPr>
            <a:r>
              <a:rPr lang="ru-RU" alt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Применяется </a:t>
            </a:r>
            <a:r>
              <a:rPr lang="ru-RU" alt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также:</a:t>
            </a:r>
          </a:p>
          <a:p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пищевой промышленности;</a:t>
            </a:r>
          </a:p>
          <a:p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производстве вискозного волокна;</a:t>
            </a:r>
          </a:p>
          <a:p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очистки белков в биохимии;</a:t>
            </a:r>
          </a:p>
          <a:p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технологии хлорирования воды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4" descr="1_5255095dcb40a5255095dcb45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700213"/>
            <a:ext cx="3479800" cy="260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://gerbarius.ru/images/sulfat-ammoliy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719" y="4913312"/>
            <a:ext cx="1399381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" y="5200133"/>
            <a:ext cx="4301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rgbClr val="002060"/>
                </a:solidFill>
                <a:latin typeface="Times New Roman" pitchFamily="18" charset="0"/>
              </a:rPr>
              <a:t>Продукт нетоксичен, </a:t>
            </a:r>
            <a:r>
              <a:rPr lang="ru-RU" altLang="ru-RU" b="1" dirty="0" smtClean="0">
                <a:solidFill>
                  <a:srgbClr val="002060"/>
                </a:solidFill>
                <a:latin typeface="Times New Roman" pitchFamily="18" charset="0"/>
              </a:rPr>
              <a:t>негигроскопичен</a:t>
            </a:r>
            <a:endParaRPr lang="ru-RU" alt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13279" y="1058632"/>
            <a:ext cx="3487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 АММОНИЯ</a:t>
            </a:r>
          </a:p>
        </p:txBody>
      </p:sp>
    </p:spTree>
    <p:extLst>
      <p:ext uri="{BB962C8B-B14F-4D97-AF65-F5344CB8AC3E}">
        <p14:creationId xmlns:p14="http://schemas.microsoft.com/office/powerpoint/2010/main" val="15159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29250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121138"/>
            <a:ext cx="914400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altLang="ru-RU" b="1" dirty="0" smtClean="0">
                <a:solidFill>
                  <a:srgbClr val="C00000"/>
                </a:solidFill>
                <a:latin typeface="Times New Roman" pitchFamily="18" charset="0"/>
              </a:rPr>
              <a:t>4 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NH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OH +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2 SO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 + O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 = 2 (NH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)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SO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 +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2 H</a:t>
            </a:r>
            <a:r>
              <a:rPr lang="de-DE" altLang="ru-RU" b="1" baseline="-25000" dirty="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de-DE" altLang="ru-RU" b="1" dirty="0">
                <a:solidFill>
                  <a:srgbClr val="C00000"/>
                </a:solidFill>
                <a:latin typeface="Times New Roman" pitchFamily="18" charset="0"/>
              </a:rPr>
              <a:t>O</a:t>
            </a:r>
            <a:endParaRPr lang="ru-RU" altLang="ru-RU" b="1" dirty="0">
              <a:solidFill>
                <a:srgbClr val="C00000"/>
              </a:solidFill>
              <a:latin typeface="Times New Roman" pitchFamily="18" charset="0"/>
            </a:endParaRPr>
          </a:p>
          <a:p>
            <a:endParaRPr lang="ru-RU" altLang="ru-RU" b="1" dirty="0" smtClean="0">
              <a:solidFill>
                <a:srgbClr val="C00000"/>
              </a:solidFill>
            </a:endParaRPr>
          </a:p>
          <a:p>
            <a:r>
              <a:rPr lang="ru-RU" alt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рассматриваемой технологии входят следующие основные системы и агрегаты:</a:t>
            </a: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охлаждения дымового газа.</a:t>
            </a: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абсорбции диоксида серы из дымового газа.</a:t>
            </a: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коррекции состава раствора и фильтрации уловленной при абсорбции золы.</a:t>
            </a: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получения твердого сульфата аммония, включая склад хранения сульфата аммония.</a:t>
            </a: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подвода энергоресурсов.</a:t>
            </a:r>
          </a:p>
          <a:p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02925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АММИАЧНО-СУЛЬФАТНАЯ </a:t>
            </a:r>
            <a:r>
              <a:rPr lang="ru-RU" alt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СЕРООЧИСТКА </a:t>
            </a: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ДЫМОВЫХ ГАЗОВ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7" descr="tradeboard2qfzwW_im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0" y="5229225"/>
            <a:ext cx="2160587" cy="145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42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1029250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0" y="1029250"/>
            <a:ext cx="9143999" cy="797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algn="ctr" defTabSz="914400"/>
            <a:r>
              <a:rPr lang="ru-RU" alt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АММИАЧНО-СУЛЬФАТНАЯ СЕРООЧИСТКА  </a:t>
            </a: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ДОРОГОБУЖСКОЙ ТЭЦ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25413" y="3355061"/>
            <a:ext cx="4572000" cy="287802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очистки газов – до 99 %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Реагент – аммиак сжиженный или </a:t>
            </a:r>
            <a:r>
              <a:rPr lang="ru-RU" altLang="ru-RU" sz="14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газообразный</a:t>
            </a:r>
            <a:endParaRPr lang="ru-RU" altLang="ru-RU" sz="1400" b="1" dirty="0">
              <a:solidFill>
                <a:srgbClr val="00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 избытка реагента – 1,0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Отходы – сульфат аммония </a:t>
            </a:r>
            <a:r>
              <a:rPr lang="en-US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14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ru-RU" sz="1400" b="1" baseline="-25000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14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ru-RU" sz="1400" b="1" baseline="-25000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4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1400" b="1" baseline="-25000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sz="14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кристаллический</a:t>
            </a:r>
            <a:endParaRPr lang="ru-RU" altLang="ru-RU" sz="1400" b="1" dirty="0">
              <a:solidFill>
                <a:srgbClr val="00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запылённости газов на 10-15%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оксидов азота – на 30-35 %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выхода на эффективное улавливание – 2-3 часа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выхода на рабочие параметры – 60-72 часа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наиболее применима при длительном и постоянном сжигании сернистого топлива; допускается изменение </a:t>
            </a:r>
            <a:r>
              <a:rPr lang="ru-RU" altLang="ru-RU" sz="1400" b="1" dirty="0" err="1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сернистости</a:t>
            </a: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топлива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1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972051" y="3402506"/>
            <a:ext cx="3543299" cy="323691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потребляемой энергии энергоблока – 1,0 - 1,5 %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площадь для размещения оборудования – 0,02-0,03 м</a:t>
            </a:r>
            <a:r>
              <a:rPr lang="ru-RU" altLang="ru-RU" sz="1400" b="1" baseline="30000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/кВт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Удельные капитальные вложения –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14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45-80 </a:t>
            </a:r>
            <a:r>
              <a:rPr lang="en-US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/кВт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Полная утилизация сульфата аммония как удобрения и сырья для производства кормовых дрожжей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14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Окупаемость капитальных вложений за счёт продажи сульфата аммония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379" y="1846681"/>
            <a:ext cx="8839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Дорогобужской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ТЭЦ 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перевода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действовала разработанная  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ВТИ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установка  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сероочистки по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аммиачно-сульфатной технологии. 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очистки дымовых газов от сжигания высокосернистого угля составляла 98%. Продукт сероочистки – сульфат аммония успешно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реализовывался 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Дорогобужской ТЭЦ, принося станции дополнительный доход. 1</a:t>
            </a:r>
            <a:r>
              <a:rPr lang="en-US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16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лет назад </a:t>
            </a:r>
            <a:r>
              <a:rPr lang="ru-RU" altLang="ru-RU" sz="16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установка была демонтирована</a:t>
            </a:r>
            <a:endParaRPr lang="ru-RU" altLang="ru-RU" sz="16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7287" y="303317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/>
            <a:r>
              <a:rPr lang="ru-RU" alt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технологии: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9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0649" y="1223610"/>
            <a:ext cx="867628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ВНЕШНИЙ ВИД АБСОРБЕРА</a:t>
            </a:r>
            <a:r>
              <a:rPr lang="en-US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АММИЧНО-СУЛЬФАТНОЙ</a:t>
            </a:r>
          </a:p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СЕРООЧИСТКИ</a:t>
            </a:r>
            <a:r>
              <a:rPr lang="en-US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ДОРОГОБУЖСКОЙ ТЭЦ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1" descr="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260600"/>
            <a:ext cx="409575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50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0" name="Picture 8" descr="насадки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6712" y="1931496"/>
            <a:ext cx="6003925" cy="4591050"/>
          </a:xfr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5314" y="1029781"/>
            <a:ext cx="79267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НАСАДКА АБСОРБЕРА НА ДОРОГОБУЖСКОЙ ТЭЦ</a:t>
            </a:r>
          </a:p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7 ЛЕТ РАБОТЫ</a:t>
            </a:r>
          </a:p>
        </p:txBody>
      </p:sp>
    </p:spTree>
    <p:extLst>
      <p:ext uri="{BB962C8B-B14F-4D97-AF65-F5344CB8AC3E}">
        <p14:creationId xmlns:p14="http://schemas.microsoft.com/office/powerpoint/2010/main" val="16717951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8192" y="1004381"/>
            <a:ext cx="89009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 СЕРООЧИСТКИ НА ДОРОГОБУЖСКОЙ ТЭЦ:</a:t>
            </a:r>
            <a:b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КОРМОВЫЕ ДРОЖЖИ, СУЛЬФАТ АММОНИЯ</a:t>
            </a:r>
          </a:p>
        </p:txBody>
      </p:sp>
      <p:pic>
        <p:nvPicPr>
          <p:cNvPr id="10" name="Picture 7" descr="Рис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" r="22730"/>
          <a:stretch/>
        </p:blipFill>
        <p:spPr bwMode="auto">
          <a:xfrm>
            <a:off x="1899046" y="2005013"/>
            <a:ext cx="5345907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0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" y="99168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 СООТВЕТСТВИЯ НА СУЛЬФАТ АММОНИЯ, ПОЛУЧЕННЫЙ НА ДОРОГОБУЖСКОЙ ТЭЦ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6" descr="Сертификат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" y="2381250"/>
            <a:ext cx="44592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86300" y="2381250"/>
            <a:ext cx="4457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 по сертификации – ОС ГИАП, 14.02.2000 Г.</a:t>
            </a:r>
          </a:p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РОСС РИ.ХПО5.В0064</a:t>
            </a:r>
          </a:p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 К-ОКП – 218121</a:t>
            </a:r>
          </a:p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 аммония –побочный продукт, марка В</a:t>
            </a:r>
          </a:p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Соответствует требованиям ТУ 113-03-625-90 «Сульфат аммония – побочный продукт» по всем показателям таблицы технических требований </a:t>
            </a:r>
          </a:p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Гигиенический сертификат </a:t>
            </a:r>
          </a:p>
          <a:p>
            <a:pPr>
              <a:buFontTx/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№ 2387 от 17.10.1995г. , выдан Смоленским ОЦ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ГОССАНЭПИДНАДЗОРа</a:t>
            </a:r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284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03275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ГАРАНТИЙНЫЕ ПОКАЗАТЕЛИ К СОВРЕМЕННОЙ УСТАНОВКЕ СЕРООЧИСТКИ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2900" y="2240340"/>
            <a:ext cx="84055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buFontTx/>
              <a:buAutoNum type="arabicPeriod"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Широкий диапазон устойчивой работы установки.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диоксида серы в очищенном дымовом газе – не более </a:t>
            </a:r>
            <a:r>
              <a:rPr lang="en-US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150-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 мг/м</a:t>
            </a:r>
            <a:r>
              <a:rPr lang="ru-RU" altLang="ru-RU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н.у.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 сухой газ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6% об. О</a:t>
            </a:r>
            <a:r>
              <a:rPr lang="ru-RU" altLang="ru-RU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Проскок аммиака с очищенными дымовыми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газами -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10 </a:t>
            </a:r>
            <a:r>
              <a:rPr lang="en-US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ppm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 сухой газ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6% об. О</a:t>
            </a:r>
            <a:r>
              <a:rPr lang="ru-RU" altLang="ru-RU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Необходимость недопущения солевого тумана на выходе из абсорбера.</a:t>
            </a: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indent="-533400" eaLnBrk="1" hangingPunct="1">
              <a:buFontTx/>
              <a:buAutoNum type="arabicPeriod"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Производимый сульфат аммония должен соответствовать требованиям ГОСТ 9097-82</a:t>
            </a:r>
            <a:r>
              <a:rPr lang="en-US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соответствующему зарубежному стандарту.</a:t>
            </a:r>
          </a:p>
        </p:txBody>
      </p:sp>
    </p:spTree>
    <p:extLst>
      <p:ext uri="{BB962C8B-B14F-4D97-AF65-F5344CB8AC3E}">
        <p14:creationId xmlns:p14="http://schemas.microsoft.com/office/powerpoint/2010/main" val="284671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07954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ГОСТ 9097-82 </a:t>
            </a:r>
          </a:p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ТОВАРНОМУ СУЛЬФАТУ АММОНИЯ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76" descr="152399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899" y="2158618"/>
            <a:ext cx="1393599" cy="812412"/>
          </a:xfrm>
          <a:prstGeom prst="rect">
            <a:avLst/>
          </a:prstGeom>
          <a:noFill/>
          <a:effectLst>
            <a:glow>
              <a:schemeClr val="accent1"/>
            </a:glo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Group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70929"/>
              </p:ext>
            </p:extLst>
          </p:nvPr>
        </p:nvGraphicFramePr>
        <p:xfrm>
          <a:off x="196850" y="2146300"/>
          <a:ext cx="8718551" cy="4027232"/>
        </p:xfrm>
        <a:graphic>
          <a:graphicData uri="http://schemas.openxmlformats.org/drawingml/2006/table">
            <a:tbl>
              <a:tblPr/>
              <a:tblGrid>
                <a:gridCol w="5848351"/>
                <a:gridCol w="1447800"/>
                <a:gridCol w="1422400"/>
              </a:tblGrid>
              <a:tr h="7925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Внешний вид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Белые или прозрачные кристаллы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90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Массовая доля азота в пересчете на сухое вещество,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 не менее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Массовая доля воды, %, не более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Массовая доля свободной серной кислоты, % не более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330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Массовая доля фракции размером: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Более 0,5 мм, % не менее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Менее 6 мм,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80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Рассыпчатость,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25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Массовая доля нерастворимого в воде остатка, % не более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358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992777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БЛОЧНАЯ СХЕМА </a:t>
            </a:r>
            <a:endParaRPr lang="ru-RU" alt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АММИАЧНО-СУЛЬФАТНОЙ УСТАНОВКИ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2" descr="Аммиачно-сульфатная установка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97"/>
          <a:stretch>
            <a:fillRect/>
          </a:stretch>
        </p:blipFill>
        <p:spPr bwMode="auto">
          <a:xfrm>
            <a:off x="1081345" y="1844167"/>
            <a:ext cx="7127875" cy="455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1705" y="5641572"/>
            <a:ext cx="47639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altLang="ru-RU" sz="1600" b="1" baseline="-250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endParaRPr lang="ru-RU" altLang="ru-RU" sz="1600" b="1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2H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altLang="ru-RU" sz="1600" b="1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(NH</a:t>
            </a:r>
            <a:r>
              <a:rPr lang="en-US" altLang="ru-RU" sz="1600" b="1" baseline="-250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ru-RU" sz="1600" b="1" baseline="-250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1600" b="1" baseline="-250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baseline="30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ru-RU" sz="1600" b="1" baseline="-25000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ru-RU" sz="1600" b="1" baseline="-250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ru-RU" sz="1600" b="1" baseline="-250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ru-RU" altLang="ru-RU" sz="1600" b="1" baseline="-250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altLang="ru-RU" sz="1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altLang="ru-RU" sz="1600" b="1" i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 аммония</a:t>
            </a:r>
            <a:endParaRPr lang="ru-RU" altLang="ru-RU" sz="1600" b="1" i="1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12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992777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ПРИНЦИПИАЛЬНАЯ СХЕМА </a:t>
            </a:r>
          </a:p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АММИАЧНО-СУЛЬФАТНОЙ УСТАНОВКИ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4074796"/>
              </p:ext>
            </p:extLst>
          </p:nvPr>
        </p:nvGraphicFramePr>
        <p:xfrm>
          <a:off x="738187" y="1772444"/>
          <a:ext cx="7667625" cy="475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r:id="rId6" imgW="305695350" imgH="142817850" progId="Msxml2.SAXXMLReader.5.0">
                  <p:embed/>
                </p:oleObj>
              </mc:Choice>
              <mc:Fallback>
                <p:oleObj r:id="rId6" imgW="305695350" imgH="142817850" progId="Msxml2.SAXXMLReader.5.0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4836" r="14836"/>
                      <a:stretch>
                        <a:fillRect/>
                      </a:stretch>
                    </p:blipFill>
                    <p:spPr bwMode="auto">
                      <a:xfrm>
                        <a:off x="738187" y="1772444"/>
                        <a:ext cx="7667625" cy="4751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179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" y="97457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ОСНОВНОГО ОБОРУДОВАНИЯ ГАЗООЧИСТКИ ДЛЯ ТЭС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kolonnaya-ustanovk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2708275"/>
            <a:ext cx="2141537" cy="304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" y="2231461"/>
            <a:ext cx="3251198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4175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altLang="ru-RU" sz="2000" b="1" dirty="0" err="1" smtClean="0"/>
              <a:t>Предскруббер</a:t>
            </a:r>
            <a:endParaRPr lang="en-US" altLang="ru-RU" sz="2000" b="1" dirty="0" smtClean="0"/>
          </a:p>
          <a:p>
            <a:pPr indent="0" eaLnBrk="1" hangingPunct="1"/>
            <a:r>
              <a:rPr lang="ru-RU" altLang="ru-RU" sz="1400" b="1" dirty="0" smtClean="0"/>
              <a:t>1</a:t>
            </a:r>
            <a:r>
              <a:rPr lang="ru-RU" altLang="ru-RU" sz="1400" b="1" dirty="0"/>
              <a:t>. </a:t>
            </a:r>
            <a:r>
              <a:rPr lang="ru-RU" altLang="ru-RU" sz="1400" dirty="0"/>
              <a:t>Аппарат полого типа с центробежными трехъярусными винтовыми форсунками (</a:t>
            </a:r>
            <a:r>
              <a:rPr lang="en-US" altLang="ru-RU" sz="1400" dirty="0"/>
              <a:t>80-140</a:t>
            </a:r>
            <a:r>
              <a:rPr lang="ru-RU" altLang="ru-RU" sz="1400" dirty="0"/>
              <a:t> </a:t>
            </a:r>
            <a:r>
              <a:rPr lang="ru-RU" altLang="ru-RU" sz="1400" dirty="0" smtClean="0"/>
              <a:t>штук </a:t>
            </a:r>
            <a:r>
              <a:rPr lang="ru-RU" altLang="ru-RU" sz="1400" dirty="0"/>
              <a:t>на ярус) коллекторного орошения.</a:t>
            </a:r>
          </a:p>
          <a:p>
            <a:pPr indent="0" eaLnBrk="1" hangingPunct="1"/>
            <a:r>
              <a:rPr lang="ru-RU" altLang="ru-RU" sz="1400" b="1" dirty="0"/>
              <a:t>2. </a:t>
            </a:r>
            <a:r>
              <a:rPr lang="ru-RU" altLang="ru-RU" sz="1400" dirty="0"/>
              <a:t>Внутренний диаметр – 1</a:t>
            </a:r>
            <a:r>
              <a:rPr lang="en-US" altLang="ru-RU" sz="1400" dirty="0"/>
              <a:t>0-16</a:t>
            </a:r>
            <a:r>
              <a:rPr lang="ru-RU" altLang="ru-RU" sz="1400" dirty="0"/>
              <a:t> м, высота – 26</a:t>
            </a:r>
            <a:r>
              <a:rPr lang="en-US" altLang="ru-RU" sz="1400" dirty="0"/>
              <a:t>-3</a:t>
            </a:r>
            <a:r>
              <a:rPr lang="ru-RU" altLang="ru-RU" sz="1400" dirty="0"/>
              <a:t>3 м.</a:t>
            </a:r>
          </a:p>
          <a:p>
            <a:pPr indent="0" eaLnBrk="1" hangingPunct="1"/>
            <a:r>
              <a:rPr lang="ru-RU" altLang="ru-RU" sz="1400" b="1" dirty="0"/>
              <a:t>3. </a:t>
            </a:r>
            <a:r>
              <a:rPr lang="ru-RU" altLang="ru-RU" sz="1400" dirty="0"/>
              <a:t>В верхней части установлен пластинчатый </a:t>
            </a:r>
            <a:r>
              <a:rPr lang="ru-RU" altLang="ru-RU" sz="1400" dirty="0" err="1"/>
              <a:t>каплеотбойник</a:t>
            </a:r>
            <a:r>
              <a:rPr lang="ru-RU" altLang="ru-RU" sz="1400" dirty="0"/>
              <a:t> для улавливания жидких частиц размером от 20 мкм с коллектором для его промывки.</a:t>
            </a:r>
          </a:p>
          <a:p>
            <a:pPr indent="0" eaLnBrk="1" hangingPunct="1"/>
            <a:r>
              <a:rPr lang="ru-RU" altLang="ru-RU" sz="1400" b="1" dirty="0"/>
              <a:t>4. </a:t>
            </a:r>
            <a:r>
              <a:rPr lang="ru-RU" altLang="ru-RU" sz="1400" dirty="0" smtClean="0"/>
              <a:t>Установлены </a:t>
            </a:r>
            <a:r>
              <a:rPr lang="ru-RU" altLang="ru-RU" sz="1400" dirty="0" err="1" smtClean="0"/>
              <a:t>перераспределители</a:t>
            </a:r>
            <a:r>
              <a:rPr lang="ru-RU" altLang="ru-RU" sz="1400" dirty="0" smtClean="0"/>
              <a:t> </a:t>
            </a:r>
            <a:r>
              <a:rPr lang="ru-RU" altLang="ru-RU" sz="1400" dirty="0"/>
              <a:t>жидкости в виде отбойного фартука с прорезями по периметру обечайки для нивелирования пристеночного эффекта изменения скорости фаз.</a:t>
            </a:r>
          </a:p>
          <a:p>
            <a:pPr indent="0" eaLnBrk="1" hangingPunct="1"/>
            <a:r>
              <a:rPr lang="ru-RU" altLang="ru-RU" sz="1400" b="1" dirty="0"/>
              <a:t>5. </a:t>
            </a:r>
            <a:r>
              <a:rPr lang="ru-RU" altLang="ru-RU" sz="1400" dirty="0"/>
              <a:t>Улавливание золы.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5392737" y="2205038"/>
            <a:ext cx="3751264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2000" b="1" dirty="0">
                <a:latin typeface="Times New Roman" pitchFamily="18" charset="0"/>
              </a:rPr>
              <a:t>Абсорбер</a:t>
            </a:r>
            <a:endParaRPr lang="en-US" altLang="ru-RU" sz="2000" b="1" dirty="0">
              <a:latin typeface="Times New Roman" pitchFamily="18" charset="0"/>
            </a:endParaRPr>
          </a:p>
          <a:p>
            <a:pPr eaLnBrk="1" hangingPunct="1"/>
            <a:r>
              <a:rPr lang="ru-RU" altLang="ru-RU" sz="1400" b="1" dirty="0" smtClean="0">
                <a:latin typeface="Times New Roman" pitchFamily="18" charset="0"/>
              </a:rPr>
              <a:t>1</a:t>
            </a:r>
            <a:r>
              <a:rPr lang="ru-RU" altLang="ru-RU" sz="1400" b="1" dirty="0">
                <a:latin typeface="Times New Roman" pitchFamily="18" charset="0"/>
              </a:rPr>
              <a:t>. </a:t>
            </a:r>
            <a:r>
              <a:rPr lang="ru-RU" altLang="ru-RU" sz="1400" dirty="0">
                <a:latin typeface="Times New Roman" pitchFamily="18" charset="0"/>
              </a:rPr>
              <a:t>Аппарат насадочного типа с центробежными трехъярусными винтовыми форсунками (</a:t>
            </a:r>
            <a:r>
              <a:rPr lang="en-US" altLang="ru-RU" sz="1400" dirty="0">
                <a:latin typeface="Times New Roman" pitchFamily="18" charset="0"/>
              </a:rPr>
              <a:t>80-140</a:t>
            </a:r>
            <a:r>
              <a:rPr lang="ru-RU" altLang="ru-RU" sz="1400" dirty="0">
                <a:latin typeface="Times New Roman" pitchFamily="18" charset="0"/>
              </a:rPr>
              <a:t> штук на ярус) коллекторного орошения.</a:t>
            </a:r>
          </a:p>
          <a:p>
            <a:pPr eaLnBrk="1" hangingPunct="1"/>
            <a:r>
              <a:rPr lang="ru-RU" altLang="ru-RU" sz="1400" b="1" dirty="0">
                <a:latin typeface="Times New Roman" pitchFamily="18" charset="0"/>
              </a:rPr>
              <a:t>2. </a:t>
            </a:r>
            <a:r>
              <a:rPr lang="ru-RU" altLang="ru-RU" sz="1400" dirty="0">
                <a:latin typeface="Times New Roman" pitchFamily="18" charset="0"/>
              </a:rPr>
              <a:t>Внутренний диаметр – 1</a:t>
            </a:r>
            <a:r>
              <a:rPr lang="en-US" altLang="ru-RU" sz="1400" dirty="0">
                <a:latin typeface="Times New Roman" pitchFamily="18" charset="0"/>
              </a:rPr>
              <a:t>0-16</a:t>
            </a:r>
            <a:r>
              <a:rPr lang="ru-RU" altLang="ru-RU" sz="1400" dirty="0">
                <a:latin typeface="Times New Roman" pitchFamily="18" charset="0"/>
              </a:rPr>
              <a:t> м, высота – </a:t>
            </a:r>
            <a:r>
              <a:rPr lang="en-US" altLang="ru-RU" sz="1400" dirty="0">
                <a:latin typeface="Times New Roman" pitchFamily="18" charset="0"/>
              </a:rPr>
              <a:t>2</a:t>
            </a:r>
            <a:r>
              <a:rPr lang="ru-RU" altLang="ru-RU" sz="1400" dirty="0">
                <a:latin typeface="Times New Roman" pitchFamily="18" charset="0"/>
              </a:rPr>
              <a:t>6</a:t>
            </a:r>
            <a:r>
              <a:rPr lang="en-US" altLang="ru-RU" sz="1400" dirty="0">
                <a:latin typeface="Times New Roman" pitchFamily="18" charset="0"/>
              </a:rPr>
              <a:t>-3</a:t>
            </a:r>
            <a:r>
              <a:rPr lang="ru-RU" altLang="ru-RU" sz="1400" dirty="0">
                <a:latin typeface="Times New Roman" pitchFamily="18" charset="0"/>
              </a:rPr>
              <a:t>3 м.</a:t>
            </a:r>
          </a:p>
          <a:p>
            <a:pPr eaLnBrk="1" hangingPunct="1"/>
            <a:r>
              <a:rPr lang="ru-RU" altLang="ru-RU" sz="1400" b="1" dirty="0">
                <a:latin typeface="Times New Roman" pitchFamily="18" charset="0"/>
              </a:rPr>
              <a:t>3. </a:t>
            </a:r>
            <a:r>
              <a:rPr lang="ru-RU" altLang="ru-RU" sz="1400" dirty="0">
                <a:latin typeface="Times New Roman" pitchFamily="18" charset="0"/>
              </a:rPr>
              <a:t>Насадка – регулярная </a:t>
            </a:r>
            <a:r>
              <a:rPr lang="ru-RU" altLang="ru-RU" sz="1400" dirty="0" err="1">
                <a:latin typeface="Times New Roman" pitchFamily="18" charset="0"/>
              </a:rPr>
              <a:t>трехсекционная</a:t>
            </a:r>
            <a:r>
              <a:rPr lang="ru-RU" altLang="ru-RU" sz="1400" dirty="0">
                <a:latin typeface="Times New Roman" pitchFamily="18" charset="0"/>
              </a:rPr>
              <a:t>. Высота одной секции насадки – </a:t>
            </a:r>
            <a:r>
              <a:rPr lang="en-US" altLang="ru-RU" sz="1400" dirty="0">
                <a:latin typeface="Times New Roman" pitchFamily="18" charset="0"/>
              </a:rPr>
              <a:t>1900-2900</a:t>
            </a:r>
            <a:r>
              <a:rPr lang="ru-RU" altLang="ru-RU" sz="1400" dirty="0">
                <a:latin typeface="Times New Roman" pitchFamily="18" charset="0"/>
              </a:rPr>
              <a:t> мм.</a:t>
            </a:r>
          </a:p>
          <a:p>
            <a:pPr eaLnBrk="1" hangingPunct="1"/>
            <a:r>
              <a:rPr lang="ru-RU" altLang="ru-RU" sz="1400" b="1" dirty="0">
                <a:latin typeface="Times New Roman" pitchFamily="18" charset="0"/>
              </a:rPr>
              <a:t>4. </a:t>
            </a:r>
            <a:r>
              <a:rPr lang="ru-RU" altLang="ru-RU" sz="1400" dirty="0">
                <a:latin typeface="Times New Roman" pitchFamily="18" charset="0"/>
              </a:rPr>
              <a:t>В верхней части установлен сетчатый туманоуловитель для улавливания микрочастиц размером от 2 мкм с коллектором для его промывки.</a:t>
            </a:r>
          </a:p>
          <a:p>
            <a:pPr eaLnBrk="1" hangingPunct="1"/>
            <a:r>
              <a:rPr lang="ru-RU" altLang="ru-RU" sz="1400" b="1" dirty="0">
                <a:latin typeface="Times New Roman" pitchFamily="18" charset="0"/>
              </a:rPr>
              <a:t>5. </a:t>
            </a:r>
            <a:r>
              <a:rPr lang="ru-RU" altLang="ru-RU" sz="1400" dirty="0">
                <a:latin typeface="Times New Roman" pitchFamily="18" charset="0"/>
              </a:rPr>
              <a:t>Установлены </a:t>
            </a:r>
            <a:r>
              <a:rPr lang="ru-RU" altLang="ru-RU" sz="1400" dirty="0" err="1">
                <a:latin typeface="Times New Roman" pitchFamily="18" charset="0"/>
              </a:rPr>
              <a:t>перераспределители</a:t>
            </a:r>
            <a:r>
              <a:rPr lang="ru-RU" altLang="ru-RU" sz="1400" dirty="0">
                <a:latin typeface="Times New Roman" pitchFamily="18" charset="0"/>
              </a:rPr>
              <a:t> жидкости, нивелирующие пристеночный эффект изменения скорости фаз.</a:t>
            </a:r>
          </a:p>
          <a:p>
            <a:pPr eaLnBrk="1" hangingPunct="1"/>
            <a:r>
              <a:rPr lang="ru-RU" altLang="ru-RU" sz="1400" b="1" dirty="0">
                <a:latin typeface="Times New Roman" pitchFamily="18" charset="0"/>
              </a:rPr>
              <a:t>6. </a:t>
            </a:r>
            <a:r>
              <a:rPr lang="ru-RU" altLang="ru-RU" sz="1400" dirty="0">
                <a:latin typeface="Times New Roman" pitchFamily="18" charset="0"/>
              </a:rPr>
              <a:t>Устройство ввода газовой фазы с отражательной перегородкой.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" y="6258769"/>
            <a:ext cx="9144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1400" dirty="0">
                <a:solidFill>
                  <a:srgbClr val="FF0000"/>
                </a:solidFill>
                <a:latin typeface="Times New Roman" pitchFamily="18" charset="0"/>
              </a:rPr>
              <a:t>Кроме того</a:t>
            </a:r>
            <a:r>
              <a:rPr lang="ru-RU" altLang="ru-RU" sz="1400" dirty="0" smtClean="0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ru-RU" altLang="ru-RU" sz="1400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сушилки; центрифуги; фильтры для жидкости и газа; </a:t>
            </a:r>
            <a:r>
              <a:rPr lang="ru-RU" altLang="ru-RU" sz="1400" dirty="0" smtClean="0">
                <a:solidFill>
                  <a:srgbClr val="000099"/>
                </a:solidFill>
                <a:latin typeface="Times New Roman" pitchFamily="18" charset="0"/>
              </a:rPr>
              <a:t>циклоны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; кристаллизаторы; выпарные аппараты; емкости; бункера; теплообменное, насосное и другое оборудование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767013" y="1746252"/>
            <a:ext cx="38163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Содержание серы в топливе – 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0,45-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4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,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5% масс.</a:t>
            </a:r>
          </a:p>
          <a:p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Содержание 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SO</a:t>
            </a:r>
            <a:r>
              <a:rPr lang="en-US" altLang="ru-RU" sz="1400" baseline="-12000" dirty="0">
                <a:solidFill>
                  <a:srgbClr val="000099"/>
                </a:solidFill>
                <a:latin typeface="Times New Roman" pitchFamily="18" charset="0"/>
              </a:rPr>
              <a:t>2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 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в газе 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– 1,27-12,5 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г/нм</a:t>
            </a:r>
            <a:r>
              <a:rPr lang="ru-RU" altLang="ru-RU" sz="1400" baseline="12000" dirty="0">
                <a:solidFill>
                  <a:srgbClr val="000099"/>
                </a:solidFill>
                <a:latin typeface="Times New Roman" pitchFamily="18" charset="0"/>
              </a:rPr>
              <a:t>3</a:t>
            </a:r>
            <a:endParaRPr lang="en-US" altLang="ru-RU" sz="1400" baseline="12000" dirty="0">
              <a:solidFill>
                <a:srgbClr val="000099"/>
              </a:solidFill>
              <a:latin typeface="Times New Roman" pitchFamily="18" charset="0"/>
            </a:endParaRPr>
          </a:p>
          <a:p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Расход газа 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 – 5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0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0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 </a:t>
            </a:r>
            <a:r>
              <a:rPr lang="en-US" altLang="ru-RU" sz="1400" dirty="0" smtClean="0">
                <a:solidFill>
                  <a:srgbClr val="000099"/>
                </a:solidFill>
                <a:latin typeface="Times New Roman" pitchFamily="18" charset="0"/>
              </a:rPr>
              <a:t>000</a:t>
            </a:r>
            <a:r>
              <a:rPr lang="ru-RU" altLang="ru-RU" sz="1400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r>
              <a:rPr lang="en-US" altLang="ru-RU" sz="1400" dirty="0" smtClean="0">
                <a:solidFill>
                  <a:srgbClr val="000099"/>
                </a:solidFill>
                <a:latin typeface="Times New Roman" pitchFamily="18" charset="0"/>
              </a:rPr>
              <a:t>-1</a:t>
            </a:r>
            <a:r>
              <a:rPr lang="ru-RU" altLang="ru-RU" sz="1400" dirty="0" smtClean="0">
                <a:solidFill>
                  <a:srgbClr val="000099"/>
                </a:solidFill>
                <a:latin typeface="Times New Roman" pitchFamily="18" charset="0"/>
              </a:rPr>
              <a:t> 900 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000 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нм</a:t>
            </a:r>
            <a:r>
              <a:rPr lang="ru-RU" altLang="ru-RU" sz="1400" baseline="12000" dirty="0">
                <a:solidFill>
                  <a:srgbClr val="000099"/>
                </a:solidFill>
                <a:latin typeface="Times New Roman" pitchFamily="18" charset="0"/>
              </a:rPr>
              <a:t>3</a:t>
            </a:r>
            <a:r>
              <a:rPr lang="en-US" altLang="ru-RU" sz="1400" dirty="0">
                <a:solidFill>
                  <a:srgbClr val="000099"/>
                </a:solidFill>
                <a:latin typeface="Times New Roman" pitchFamily="18" charset="0"/>
              </a:rPr>
              <a:t>/</a:t>
            </a:r>
            <a:r>
              <a:rPr lang="ru-RU" altLang="ru-RU" sz="1400" dirty="0">
                <a:solidFill>
                  <a:srgbClr val="000099"/>
                </a:solidFill>
                <a:latin typeface="Times New Roman" pitchFamily="18" charset="0"/>
              </a:rPr>
              <a:t>час</a:t>
            </a:r>
          </a:p>
        </p:txBody>
      </p:sp>
    </p:spTree>
    <p:extLst>
      <p:ext uri="{BB962C8B-B14F-4D97-AF65-F5344CB8AC3E}">
        <p14:creationId xmlns:p14="http://schemas.microsoft.com/office/powerpoint/2010/main" val="150967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" y="1039803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ПРЕДСКРУББЕРА И АБСОРБЕРА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4" y="1791108"/>
            <a:ext cx="4968875" cy="435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535" y="1791108"/>
            <a:ext cx="35337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71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03275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АММИАЧНО-СУЛЬФАТНОЙ ТЕХНОЛОГИИ В НАСТОЯЩЕЕ ВРЕМЯ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9382" y="1844531"/>
            <a:ext cx="78959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В мире аммиачно-сульфатная технология разрабатывается только компанией «</a:t>
            </a:r>
            <a:r>
              <a:rPr lang="ru-RU" b="1" dirty="0" err="1" smtClean="0">
                <a:solidFill>
                  <a:srgbClr val="000099"/>
                </a:solidFill>
                <a:latin typeface="Times New Roman" pitchFamily="18" charset="0"/>
              </a:rPr>
              <a:t>Марсулекс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» (США). 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 </a:t>
            </a:r>
          </a:p>
          <a:p>
            <a:pPr algn="just"/>
            <a:endParaRPr lang="ru-RU" b="1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pPr algn="just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ОАО «ВТИ» в России –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</a:rPr>
              <a:t>единственный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разработчик данной технологии. В настоящее время в области развития данной технологии сделано:</a:t>
            </a:r>
          </a:p>
          <a:p>
            <a:pPr algn="just"/>
            <a:endParaRPr lang="ru-RU" b="1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Выполнен базовый проект установки для Нижнекамской ТЭЦ-2 (проектной организацией выполнен рабочий проект установки).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Составлены бюджетные и более подробные технико-коммерческие предложения (ТКП) для следующих объектов, представители которых выразили заинтересованность в разработках ОАО «ВТИ»: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itchFamily="18" charset="0"/>
              </a:rPr>
              <a:t>для пяти турецких угольных компаний;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itchFamily="18" charset="0"/>
              </a:rPr>
              <a:t>для ТЭЦ «</a:t>
            </a:r>
            <a:r>
              <a:rPr lang="ru-RU" b="1" dirty="0" err="1" smtClean="0">
                <a:latin typeface="Times New Roman" pitchFamily="18" charset="0"/>
              </a:rPr>
              <a:t>Хормозган</a:t>
            </a:r>
            <a:r>
              <a:rPr lang="ru-RU" b="1" dirty="0" smtClean="0">
                <a:latin typeface="Times New Roman" pitchFamily="18" charset="0"/>
              </a:rPr>
              <a:t>» (Исламская республика Иран);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itchFamily="18" charset="0"/>
              </a:rPr>
              <a:t>для ТЭЦ г. Новополоцк (Белоруссия);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itchFamily="18" charset="0"/>
              </a:rPr>
              <a:t>для установки по сжиганию высокосернистой нефти на Кубе.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ru-RU" b="1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ru-RU" b="1" dirty="0" smtClean="0">
              <a:solidFill>
                <a:srgbClr val="000099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5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69" b="18256"/>
          <a:stretch>
            <a:fillRect/>
          </a:stretch>
        </p:blipFill>
        <p:spPr bwMode="auto">
          <a:xfrm>
            <a:off x="0" y="974725"/>
            <a:ext cx="9144000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Рисунок 9" descr="hono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050" y="312738"/>
            <a:ext cx="855663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Текст 4"/>
          <p:cNvSpPr txBox="1">
            <a:spLocks/>
          </p:cNvSpPr>
          <p:nvPr/>
        </p:nvSpPr>
        <p:spPr bwMode="auto">
          <a:xfrm>
            <a:off x="0" y="5229225"/>
            <a:ext cx="914400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ru-RU" altLang="ru-RU" sz="2000">
              <a:solidFill>
                <a:srgbClr val="898989"/>
              </a:solidFill>
            </a:endParaRPr>
          </a:p>
        </p:txBody>
      </p:sp>
      <p:sp>
        <p:nvSpPr>
          <p:cNvPr id="18438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1B8E648-5C00-493A-831E-AB2E6C92B656}" type="slidenum">
              <a:rPr lang="ru-RU" altLang="ru-RU" sz="12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ru-RU" altLang="ru-RU" sz="1200">
              <a:solidFill>
                <a:srgbClr val="898989"/>
              </a:solidFill>
            </a:endParaRPr>
          </a:p>
        </p:txBody>
      </p:sp>
      <p:sp>
        <p:nvSpPr>
          <p:cNvPr id="18439" name="Прямоугольник 4"/>
          <p:cNvSpPr>
            <a:spLocks noChangeArrowheads="1"/>
          </p:cNvSpPr>
          <p:nvPr/>
        </p:nvSpPr>
        <p:spPr bwMode="auto">
          <a:xfrm>
            <a:off x="2638425" y="188913"/>
            <a:ext cx="5173663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chemeClr val="tx2"/>
                </a:solidFill>
              </a:rPr>
              <a:t>(ОАО «ВТИ»)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004888"/>
            <a:ext cx="9144000" cy="11382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ПОЗИЦИИ ОБОРУДОВАНИЯ ДЛЯ ПОЛУЧЕНИЯ ПРОДУКЦИОННОГО СУЛЬФАТА АММОНИЯ</a:t>
            </a:r>
          </a:p>
          <a:p>
            <a:pPr algn="ctr">
              <a:defRPr/>
            </a:pPr>
            <a:r>
              <a:rPr lang="ru-RU" alt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проект для Нижнекамска</a:t>
            </a:r>
          </a:p>
        </p:txBody>
      </p:sp>
      <p:pic>
        <p:nvPicPr>
          <p:cNvPr id="18441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4" r="10982"/>
          <a:stretch>
            <a:fillRect/>
          </a:stretch>
        </p:blipFill>
        <p:spPr bwMode="auto">
          <a:xfrm>
            <a:off x="2005013" y="2708275"/>
            <a:ext cx="24193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7" descr="AE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2708275"/>
            <a:ext cx="1674813" cy="402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3" name="Rectangle 10"/>
          <p:cNvSpPr>
            <a:spLocks noChangeArrowheads="1"/>
          </p:cNvSpPr>
          <p:nvPr/>
        </p:nvSpPr>
        <p:spPr bwMode="auto">
          <a:xfrm>
            <a:off x="114300" y="2030413"/>
            <a:ext cx="3781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99"/>
                </a:solidFill>
                <a:latin typeface="Times New Roman" panose="02020603050405020304" pitchFamily="18" charset="0"/>
              </a:rPr>
              <a:t>ВЫПАРНОЙ АППАРАТ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>
                <a:latin typeface="Times New Roman" panose="02020603050405020304" pitchFamily="18" charset="0"/>
              </a:rPr>
              <a:t>Давление греющего пара</a:t>
            </a:r>
            <a:r>
              <a:rPr lang="ru-RU" altLang="ru-RU" sz="1800">
                <a:solidFill>
                  <a:schemeClr val="accent2"/>
                </a:solidFill>
                <a:latin typeface="Times New Roman" panose="02020603050405020304" pitchFamily="18" charset="0"/>
              </a:rPr>
              <a:t> – </a:t>
            </a:r>
            <a:r>
              <a:rPr lang="ru-RU" altLang="ru-RU" sz="1800">
                <a:solidFill>
                  <a:srgbClr val="000099"/>
                </a:solidFill>
                <a:latin typeface="Times New Roman" panose="02020603050405020304" pitchFamily="18" charset="0"/>
              </a:rPr>
              <a:t>0,4 МПа</a:t>
            </a:r>
          </a:p>
        </p:txBody>
      </p:sp>
      <p:sp>
        <p:nvSpPr>
          <p:cNvPr id="18444" name="Rectangle 11"/>
          <p:cNvSpPr>
            <a:spLocks noChangeArrowheads="1"/>
          </p:cNvSpPr>
          <p:nvPr/>
        </p:nvSpPr>
        <p:spPr bwMode="auto">
          <a:xfrm>
            <a:off x="5376863" y="2676525"/>
            <a:ext cx="29448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99"/>
                </a:solidFill>
                <a:latin typeface="Times New Roman" panose="02020603050405020304" pitchFamily="18" charset="0"/>
              </a:rPr>
              <a:t>КРИСТАЛЛИЗАТОР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>
                <a:latin typeface="Times New Roman" panose="02020603050405020304" pitchFamily="18" charset="0"/>
              </a:rPr>
              <a:t>Температура охлаждающей воды  </a:t>
            </a:r>
            <a:r>
              <a:rPr lang="ru-RU" altLang="ru-RU" sz="1800">
                <a:solidFill>
                  <a:srgbClr val="000099"/>
                </a:solidFill>
                <a:latin typeface="Times New Roman" panose="02020603050405020304" pitchFamily="18" charset="0"/>
              </a:rPr>
              <a:t>– 25/35</a:t>
            </a:r>
            <a:r>
              <a:rPr lang="ru-RU" altLang="ru-RU" sz="180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˚С</a:t>
            </a:r>
            <a:endParaRPr lang="ru-RU" altLang="ru-RU" sz="180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45" name="Picture 2" descr="крист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" t="293" r="368" b="4279"/>
          <a:stretch>
            <a:fillRect/>
          </a:stretch>
        </p:blipFill>
        <p:spPr bwMode="auto">
          <a:xfrm>
            <a:off x="7035800" y="3805238"/>
            <a:ext cx="2132013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13" descr="1789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3" y="3805238"/>
            <a:ext cx="1931987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3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69" b="18256"/>
          <a:stretch>
            <a:fillRect/>
          </a:stretch>
        </p:blipFill>
        <p:spPr bwMode="auto">
          <a:xfrm>
            <a:off x="0" y="1050925"/>
            <a:ext cx="9144000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Рисунок 9" descr="hono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050" y="312738"/>
            <a:ext cx="855663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Текст 4"/>
          <p:cNvSpPr txBox="1">
            <a:spLocks/>
          </p:cNvSpPr>
          <p:nvPr/>
        </p:nvSpPr>
        <p:spPr bwMode="auto">
          <a:xfrm>
            <a:off x="318701" y="5631197"/>
            <a:ext cx="8196649" cy="72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buNone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</a:rPr>
              <a:t>Величина того или иного конкретного показателя зависит от расхода дымовых газов (мощности электростанции), содержания диоксида серы и водяных паров в дымовом газе, требуемой степени сероочистки, начальной температуры дымовых газов. 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9462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F32F09C-9CBD-436B-B7A7-8921A47BE271}" type="slidenum">
              <a:rPr lang="ru-RU" altLang="ru-RU" sz="12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ru-RU" altLang="ru-RU" sz="1200">
              <a:solidFill>
                <a:srgbClr val="898989"/>
              </a:solidFill>
            </a:endParaRPr>
          </a:p>
        </p:txBody>
      </p:sp>
      <p:sp>
        <p:nvSpPr>
          <p:cNvPr id="19463" name="Прямоугольник 4"/>
          <p:cNvSpPr>
            <a:spLocks noChangeArrowheads="1"/>
          </p:cNvSpPr>
          <p:nvPr/>
        </p:nvSpPr>
        <p:spPr bwMode="auto">
          <a:xfrm>
            <a:off x="2638425" y="188913"/>
            <a:ext cx="5173663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chemeClr val="tx2"/>
                </a:solidFill>
              </a:rPr>
              <a:t>(ОАО «ВТИ»)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992188"/>
            <a:ext cx="91440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ТЕХНОЛОГИИ СЕРООЧИСТКИ С ПОЛУЧЕНИЕМ СУЛЬФАТА АММОНИЯ</a:t>
            </a:r>
          </a:p>
        </p:txBody>
      </p:sp>
      <p:graphicFrame>
        <p:nvGraphicFramePr>
          <p:cNvPr id="9" name="Group 19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9558234"/>
              </p:ext>
            </p:extLst>
          </p:nvPr>
        </p:nvGraphicFramePr>
        <p:xfrm>
          <a:off x="4572000" y="2381250"/>
          <a:ext cx="4103688" cy="2994127"/>
        </p:xfrm>
        <a:graphic>
          <a:graphicData uri="http://schemas.openxmlformats.org/drawingml/2006/table">
            <a:tbl>
              <a:tblPr/>
              <a:tblGrid>
                <a:gridCol w="2817341"/>
                <a:gridCol w="1286347"/>
              </a:tblGrid>
              <a:tr h="8228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Расходный показатель </a:t>
                      </a:r>
                      <a:r>
                        <a:rPr kumimoji="0" lang="ru-RU" alt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</a:t>
                      </a: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 т получаемого сульфата аммония</a:t>
                      </a:r>
                      <a:endParaRPr kumimoji="0" lang="ru-RU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Значение показателя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Воздух: т/т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2,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19-3,15</a:t>
                      </a:r>
                      <a:endParaRPr kumimoji="0" lang="ru-RU" alt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Аммиачная вода, т/т</a:t>
                      </a:r>
                      <a:endParaRPr kumimoji="0" lang="ru-RU" alt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1,028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Химически очищенная вода, т/т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7-3,79</a:t>
                      </a:r>
                      <a:endParaRPr kumimoji="0" lang="ru-RU" alt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Насыщенный водяной пар, т/т</a:t>
                      </a:r>
                      <a:endParaRPr kumimoji="0" lang="ru-RU" alt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2,03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Электроэнергия, кВт-ч/т</a:t>
                      </a:r>
                      <a:endParaRPr kumimoji="0" lang="ru-RU" alt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75-100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1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1626916"/>
              </p:ext>
            </p:extLst>
          </p:nvPr>
        </p:nvGraphicFramePr>
        <p:xfrm>
          <a:off x="196850" y="2371725"/>
          <a:ext cx="4105275" cy="3013100"/>
        </p:xfrm>
        <a:graphic>
          <a:graphicData uri="http://schemas.openxmlformats.org/drawingml/2006/table">
            <a:tbl>
              <a:tblPr/>
              <a:tblGrid>
                <a:gridCol w="2663825"/>
                <a:gridCol w="1441450"/>
              </a:tblGrid>
              <a:tr h="57906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Показатель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Значение показателя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3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Степень сероочистки, %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0,0-9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,5</a:t>
                      </a:r>
                      <a:endParaRPr kumimoji="0" lang="ru-RU" alt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75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Monotype Sorts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Доля потребляемой энергии энергоблока, %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10-1,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57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Общая площадь, занимаемая установкой сероочистки, м</a:t>
                      </a:r>
                      <a:r>
                        <a:rPr kumimoji="0" lang="ru-RU" altLang="ru-RU" sz="16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000-80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33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Удельные капитальные затраты, </a:t>
                      </a:r>
                      <a:r>
                        <a:rPr kumimoji="0" lang="en-US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$/</a:t>
                      </a: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кВт</a:t>
                      </a:r>
                      <a:endParaRPr kumimoji="0" lang="ru-RU" altLang="ru-RU" sz="1600" b="0" i="0" u="none" strike="noStrike" cap="none" normalizeH="0" baseline="3000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49,7-8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kumimoji="0" lang="en-US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</a:t>
                      </a:r>
                      <a:r>
                        <a:rPr kumimoji="0" lang="ru-RU" alt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63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ВТИ\Конференция ГТД\макет\подложки\FON-2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0" b="18256"/>
          <a:stretch/>
        </p:blipFill>
        <p:spPr bwMode="auto">
          <a:xfrm>
            <a:off x="0" y="974571"/>
            <a:ext cx="9144000" cy="580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Рисунок 9" descr="honor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4"/>
          <p:cNvSpPr txBox="1">
            <a:spLocks/>
          </p:cNvSpPr>
          <p:nvPr/>
        </p:nvSpPr>
        <p:spPr>
          <a:xfrm>
            <a:off x="0" y="5229225"/>
            <a:ext cx="9144000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86709-47A7-4880-9BCD-CC382C333544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6850" y="1628775"/>
            <a:ext cx="87312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sz="4800" b="1" dirty="0">
                <a:solidFill>
                  <a:srgbClr val="FF0000"/>
                </a:solidFill>
                <a:latin typeface="Times New Roman" pitchFamily="18" charset="0"/>
              </a:rPr>
              <a:t>СПАСИБО </a:t>
            </a:r>
            <a:r>
              <a:rPr lang="ru-RU" altLang="ru-RU" sz="4800" b="1" dirty="0" smtClean="0">
                <a:solidFill>
                  <a:srgbClr val="FF0000"/>
                </a:solidFill>
                <a:latin typeface="Times New Roman" pitchFamily="18" charset="0"/>
              </a:rPr>
              <a:t>ЗА </a:t>
            </a:r>
            <a:r>
              <a:rPr lang="ru-RU" altLang="ru-RU" sz="4800" b="1" dirty="0">
                <a:solidFill>
                  <a:srgbClr val="FF0000"/>
                </a:solidFill>
                <a:latin typeface="Times New Roman" pitchFamily="18" charset="0"/>
              </a:rPr>
              <a:t>ВНИМАНИЕ!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-9525" y="2949238"/>
            <a:ext cx="9144000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Открытое акционерное общество </a:t>
            </a:r>
          </a:p>
          <a:p>
            <a:pPr algn="ctr"/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«Всероссийский дважды ордена Трудового Красного Знамени </a:t>
            </a:r>
          </a:p>
          <a:p>
            <a:pPr algn="ctr"/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Теплотехнический научно-исследовательский институт» </a:t>
            </a:r>
          </a:p>
          <a:p>
            <a:pPr algn="ctr"/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(ОАО«ВТИ»)</a:t>
            </a:r>
          </a:p>
          <a:p>
            <a:endParaRPr lang="en-US" b="1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Адрес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: 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Российская Федерация, 115280, г. Москва, ул. Автозаводская, д. 14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Телефон: </a:t>
            </a:r>
            <a:r>
              <a:rPr lang="en-US" dirty="0">
                <a:solidFill>
                  <a:srgbClr val="000099"/>
                </a:solidFill>
                <a:latin typeface="Times New Roman" pitchFamily="18" charset="0"/>
              </a:rPr>
              <a:t>+7 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(495) 234-76-30; </a:t>
            </a:r>
            <a:r>
              <a:rPr lang="en-US" dirty="0">
                <a:solidFill>
                  <a:srgbClr val="000099"/>
                </a:solidFill>
                <a:latin typeface="Times New Roman" pitchFamily="18" charset="0"/>
              </a:rPr>
              <a:t>+7 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(495) 234-76-17; </a:t>
            </a:r>
            <a:br>
              <a:rPr lang="ru-RU" dirty="0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Факс:</a:t>
            </a:r>
            <a:r>
              <a:rPr lang="ru-RU" dirty="0"/>
              <a:t> </a:t>
            </a:r>
            <a:r>
              <a:rPr lang="en-US" dirty="0" smtClean="0">
                <a:solidFill>
                  <a:srgbClr val="000099"/>
                </a:solidFill>
                <a:latin typeface="Times New Roman" pitchFamily="18" charset="0"/>
              </a:rPr>
              <a:t>+ </a:t>
            </a:r>
            <a:r>
              <a:rPr lang="en-US" dirty="0">
                <a:solidFill>
                  <a:srgbClr val="000099"/>
                </a:solidFill>
                <a:latin typeface="Times New Roman" pitchFamily="18" charset="0"/>
              </a:rPr>
              <a:t>7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(495) 234-74-27;</a:t>
            </a:r>
            <a:r>
              <a:rPr lang="en-US" dirty="0">
                <a:solidFill>
                  <a:srgbClr val="000099"/>
                </a:solidFill>
                <a:latin typeface="Times New Roman" pitchFamily="18" charset="0"/>
              </a:rPr>
              <a:t> +7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 (495) 679-59-24;</a:t>
            </a:r>
            <a:endParaRPr lang="en-US" altLang="ru-RU" dirty="0">
              <a:solidFill>
                <a:srgbClr val="000099"/>
              </a:solidFill>
              <a:latin typeface="Times New Roman" pitchFamily="18" charset="0"/>
            </a:endParaRPr>
          </a:p>
          <a:p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E-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</a:rPr>
              <a:t>mail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</a:rPr>
              <a:t>: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 </a:t>
            </a:r>
            <a:r>
              <a:rPr lang="ru-RU" dirty="0" err="1">
                <a:solidFill>
                  <a:srgbClr val="000099"/>
                </a:solidFill>
                <a:latin typeface="Times New Roman" pitchFamily="18" charset="0"/>
              </a:rPr>
              <a:t>vti@vti.r</a:t>
            </a:r>
            <a:r>
              <a:rPr lang="en-US" dirty="0">
                <a:solidFill>
                  <a:srgbClr val="000099"/>
                </a:solidFill>
                <a:latin typeface="Times New Roman" pitchFamily="18" charset="0"/>
              </a:rPr>
              <a:t>u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/>
            </a:r>
            <a:br>
              <a:rPr lang="ru-RU" dirty="0">
                <a:solidFill>
                  <a:srgbClr val="000099"/>
                </a:solidFill>
                <a:latin typeface="Times New Roman" pitchFamily="18" charset="0"/>
              </a:rPr>
            </a:br>
            <a:r>
              <a:rPr lang="en-US" b="1" dirty="0">
                <a:solidFill>
                  <a:srgbClr val="000099"/>
                </a:solidFill>
                <a:latin typeface="Times New Roman" pitchFamily="18" charset="0"/>
              </a:rPr>
              <a:t>Web: </a:t>
            </a:r>
            <a:r>
              <a:rPr lang="en-US" dirty="0">
                <a:solidFill>
                  <a:srgbClr val="000099"/>
                </a:solidFill>
                <a:latin typeface="Times New Roman" pitchFamily="18" charset="0"/>
              </a:rPr>
              <a:t>VTI.ru</a:t>
            </a:r>
            <a:r>
              <a:rPr lang="ru-RU" dirty="0"/>
              <a:t/>
            </a:r>
            <a:br>
              <a:rPr lang="ru-RU" dirty="0"/>
            </a:b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Телефоны</a:t>
            </a:r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</a:rPr>
              <a:t>: (495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)-</a:t>
            </a:r>
            <a:r>
              <a:rPr lang="en-US" altLang="ru-RU" b="1" dirty="0" smtClean="0">
                <a:solidFill>
                  <a:srgbClr val="FF0000"/>
                </a:solidFill>
                <a:latin typeface="Times New Roman" pitchFamily="18" charset="0"/>
              </a:rPr>
              <a:t>137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r>
              <a:rPr lang="en-US" altLang="ru-RU" b="1" dirty="0" smtClean="0">
                <a:solidFill>
                  <a:srgbClr val="FF0000"/>
                </a:solidFill>
                <a:latin typeface="Times New Roman" pitchFamily="18" charset="0"/>
              </a:rPr>
              <a:t>77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r>
              <a:rPr lang="en-US" altLang="ru-RU" b="1" dirty="0" smtClean="0">
                <a:solidFill>
                  <a:srgbClr val="FF0000"/>
                </a:solidFill>
                <a:latin typeface="Times New Roman" pitchFamily="18" charset="0"/>
              </a:rPr>
              <a:t>70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</a:rPr>
              <a:t>- </a:t>
            </a: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</a:rPr>
              <a:t>Отделение защиты атмосферы</a:t>
            </a: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                     </a:t>
            </a:r>
            <a:r>
              <a:rPr lang="en-US" altLang="ru-RU" b="1" dirty="0" smtClean="0">
                <a:solidFill>
                  <a:srgbClr val="FF0000"/>
                </a:solidFill>
                <a:latin typeface="Times New Roman" pitchFamily="18" charset="0"/>
              </a:rPr>
              <a:t>                           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- </a:t>
            </a: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</a:rPr>
              <a:t>Епихин Андрей Николаевич, к.т.н., 					    </a:t>
            </a:r>
            <a:r>
              <a:rPr lang="ru-RU" altLang="ru-RU" b="1" dirty="0" smtClean="0">
                <a:solidFill>
                  <a:srgbClr val="000099"/>
                </a:solidFill>
                <a:latin typeface="Times New Roman" pitchFamily="18" charset="0"/>
              </a:rPr>
              <a:t>						   заведующий </a:t>
            </a:r>
            <a:r>
              <a:rPr lang="ru-RU" altLang="ru-RU" b="1" dirty="0">
                <a:solidFill>
                  <a:srgbClr val="000099"/>
                </a:solidFill>
                <a:latin typeface="Times New Roman" pitchFamily="18" charset="0"/>
              </a:rPr>
              <a:t>лабораторией </a:t>
            </a:r>
            <a:r>
              <a:rPr lang="ru-RU" altLang="ru-RU" b="1" dirty="0" smtClean="0">
                <a:solidFill>
                  <a:srgbClr val="000099"/>
                </a:solidFill>
                <a:latin typeface="Times New Roman" pitchFamily="18" charset="0"/>
              </a:rPr>
              <a:t>сероочистки</a:t>
            </a:r>
            <a:endParaRPr lang="ru-RU" altLang="ru-RU" b="1" dirty="0">
              <a:solidFill>
                <a:srgbClr val="000099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87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/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ема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Тема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4464</TotalTime>
  <Words>1551</Words>
  <Application>Microsoft Office PowerPoint</Application>
  <PresentationFormat>Экран (4:3)</PresentationFormat>
  <Paragraphs>282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Calibri</vt:lpstr>
      <vt:lpstr>Calibri Light</vt:lpstr>
      <vt:lpstr>Cambria</vt:lpstr>
      <vt:lpstr>Monotype Sorts</vt:lpstr>
      <vt:lpstr>Times New Roman</vt:lpstr>
      <vt:lpstr>Wingdings</vt:lpstr>
      <vt:lpstr>Тема Office</vt:lpstr>
      <vt:lpstr>SAX XML Reader 5.0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alex alexis</cp:lastModifiedBy>
  <cp:revision>360</cp:revision>
  <cp:lastPrinted>2017-01-12T11:57:39Z</cp:lastPrinted>
  <dcterms:created xsi:type="dcterms:W3CDTF">2017-01-03T15:45:43Z</dcterms:created>
  <dcterms:modified xsi:type="dcterms:W3CDTF">2018-02-22T07:10:58Z</dcterms:modified>
</cp:coreProperties>
</file>