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3" r:id="rId4"/>
    <p:sldId id="264" r:id="rId5"/>
    <p:sldId id="258" r:id="rId6"/>
    <p:sldId id="259" r:id="rId7"/>
    <p:sldId id="260" r:id="rId8"/>
    <p:sldId id="261" r:id="rId9"/>
    <p:sldId id="265" r:id="rId10"/>
    <p:sldId id="266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ANTugov@mail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539" y="2780928"/>
            <a:ext cx="9036496" cy="2016224"/>
          </a:xfrm>
        </p:spPr>
        <p:txBody>
          <a:bodyPr>
            <a:noAutofit/>
          </a:bodyPr>
          <a:lstStyle/>
          <a:p>
            <a:r>
              <a:rPr lang="ru-RU" sz="3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Технологии очистки дымовых газов от оксидов серы и </a:t>
            </a: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других «</a:t>
            </a:r>
            <a:r>
              <a:rPr lang="ru-RU" sz="3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кислых» газов на ТЭС, сжигающих твердые коммунальные </a:t>
            </a: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отходы</a:t>
            </a:r>
            <a:r>
              <a:rPr lang="ru-RU" sz="3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: </a:t>
            </a: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отечественный </a:t>
            </a:r>
            <a:r>
              <a:rPr lang="ru-RU" sz="3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 зарубежный опыт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5596" y="5373216"/>
            <a:ext cx="6400800" cy="1392560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  <a:p>
            <a:r>
              <a:rPr lang="ru-RU" sz="5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А.Н. Тугов, </a:t>
            </a:r>
            <a:r>
              <a:rPr lang="en-US" sz="5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e</a:t>
            </a:r>
            <a:r>
              <a:rPr lang="ru-RU" sz="5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en-US" sz="5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mail</a:t>
            </a:r>
            <a:r>
              <a:rPr lang="ru-RU" sz="50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en-US" sz="5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  <a:hlinkClick r:id="rId2"/>
              </a:rPr>
              <a:t>ANTugov@vti.ru</a:t>
            </a:r>
            <a:r>
              <a:rPr lang="ru-RU" sz="5000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5000" b="1" dirty="0" smtClean="0"/>
          </a:p>
          <a:p>
            <a:r>
              <a:rPr lang="ru-RU" sz="51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 </a:t>
            </a:r>
            <a:r>
              <a:rPr lang="ru-RU" sz="5100" b="1" i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февраля 2018 г.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0"/>
            <a:ext cx="74485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908720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КРУГЛЫЙ СТОЛ </a:t>
            </a:r>
          </a:p>
          <a:p>
            <a:pPr algn="ctr"/>
            <a:r>
              <a:rPr lang="ru-RU" sz="2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СОСТОЯНИЕ И ПЕРСПЕКТИВА РАЗВИТИЯ ТЕХНОЛОГИЙ УЛАВЛИВАНИЯ ОКСИДОВ СЕРЫ НА ТЭС РОССИЙСКОЙ ФЕДЕРАЦИИ 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3965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41455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Экологические характеристики 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современных технологий сжигания ТКО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9512" y="844500"/>
            <a:ext cx="878497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Сравнение нормативных выбросов </a:t>
            </a:r>
            <a:r>
              <a:rPr lang="ru-RU" sz="1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загрязняющих веществ с уходящими газами энергетических установок, сжигающих твердые </a:t>
            </a:r>
            <a:r>
              <a:rPr lang="ru-RU" sz="1600" b="1" dirty="0" smtClean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коммунальные </a:t>
            </a:r>
            <a:r>
              <a:rPr lang="ru-RU" sz="1600" b="1" dirty="0"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отходы и органическое твердое топливо </a:t>
            </a:r>
          </a:p>
        </p:txBody>
      </p:sp>
      <p:graphicFrame>
        <p:nvGraphicFramePr>
          <p:cNvPr id="10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925026"/>
              </p:ext>
            </p:extLst>
          </p:nvPr>
        </p:nvGraphicFramePr>
        <p:xfrm>
          <a:off x="438150" y="1631597"/>
          <a:ext cx="8267700" cy="45165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642"/>
                <a:gridCol w="1367249"/>
                <a:gridCol w="1546764"/>
                <a:gridCol w="1545281"/>
                <a:gridCol w="1546764"/>
              </a:tblGrid>
              <a:tr h="479698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Загрязняющие вещества</a:t>
                      </a:r>
                    </a:p>
                  </a:txBody>
                  <a:tcPr marL="108268" marR="108268" marT="54139" marB="541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78E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514600" algn="l"/>
                        </a:tabLst>
                      </a:pPr>
                      <a:endParaRPr kumimoji="0" lang="ru-RU" sz="120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514600" algn="l"/>
                        </a:tabLst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Энерготехнологические установки, сжигающие ТКО (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EU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94/67/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EEC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Энергетические установки для сжигания твердых топлив (ГОСТ 50831-95)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7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65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среднесуточные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среднеполучасовые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 pitchFamily="18" charset="2"/>
                        </a:rPr>
                        <a:t>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=1,4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marL="108268" marR="108268" marT="54139" marB="541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78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 пересчете на  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 pitchFamily="18" charset="2"/>
                        </a:rPr>
                        <a:t>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=2,0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marL="108268" marR="108268" marT="54139" marB="54139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478E"/>
                    </a:solidFill>
                  </a:tcPr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Твердые частицы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150-250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100-165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Монооксид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углерода, СО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300-400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200-260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Оксиды азота,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NO</a:t>
                      </a:r>
                      <a:r>
                        <a:rPr kumimoji="0" lang="en-US" sz="1200" u="none" strike="noStrike" cap="none" normalizeH="0" baseline="-3000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300-640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200-420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Оксиды серы,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</a:t>
                      </a:r>
                      <a:r>
                        <a:rPr kumimoji="0" lang="ru-RU" sz="1200" u="none" strike="noStrike" cap="none" normalizeH="0" baseline="-3000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х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1200-1400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800-920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Хлористый водород, </a:t>
                      </a:r>
                      <a:r>
                        <a:rPr kumimoji="0" lang="en-US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HCl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Фтористый водород,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HF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Тяжелые металлы: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среднее по пробам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anchor="ctr" horzOverflow="overflow"/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anchor="ctr" horzOverflow="overflow"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Ртуть,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Hg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0,05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Кадмий, талий,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Cd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Tl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0,05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1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Суммарно другие: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Sb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As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Pb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Cu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Mn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Ni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</a:t>
                      </a: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)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0,5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65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ПХДД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ПХДФ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0,1 </a:t>
                      </a:r>
                      <a:r>
                        <a:rPr kumimoji="0" lang="ru-RU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нг</a:t>
                      </a: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/нм</a:t>
                      </a:r>
                      <a:r>
                        <a:rPr kumimoji="0" lang="ru-RU" sz="1200" u="none" strike="noStrike" cap="none" normalizeH="0" baseline="3000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  <a:r>
                        <a:rPr kumimoji="0" lang="en-US" sz="1200" u="none" strike="noStrike" cap="none" normalizeH="0" baseline="0" dirty="0" err="1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TEQ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не нормируется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108268" marR="108268" marT="54139" marB="54139" horzOverflow="overflow"/>
                </a:tc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5982" y="1333425"/>
            <a:ext cx="560810" cy="5605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30" y="1158299"/>
            <a:ext cx="565904" cy="7073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12" y="6309320"/>
            <a:ext cx="8784976" cy="523220"/>
          </a:xfrm>
          <a:prstGeom prst="rect">
            <a:avLst/>
          </a:prstGeom>
          <a:solidFill>
            <a:srgbClr val="E0672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Энергетические установки</a:t>
            </a:r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сжигающие </a:t>
            </a: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ТКО, по экологическим параметрам </a:t>
            </a:r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существенно </a:t>
            </a:r>
            <a:r>
              <a:rPr lang="ru-RU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превосходят энергетические </a:t>
            </a:r>
            <a:r>
              <a:rPr lang="ru-RU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установки для сжигания твердых топлив   </a:t>
            </a:r>
          </a:p>
        </p:txBody>
      </p:sp>
    </p:spTree>
    <p:extLst>
      <p:ext uri="{BB962C8B-B14F-4D97-AF65-F5344CB8AC3E}">
        <p14:creationId xmlns:p14="http://schemas.microsoft.com/office/powerpoint/2010/main" val="78372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30"/>
            <a:ext cx="8229600" cy="83468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Схема процесса очистки дымовых газов на ТЭС, сжигающей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ТКО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в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г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. </a:t>
            </a:r>
            <a:r>
              <a:rPr lang="ru-RU" sz="24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Кобурге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>
          <a:blip r:embed="rId2" cstate="print"/>
          <a:srcRect t="1813" b="1813"/>
          <a:stretch>
            <a:fillRect/>
          </a:stretch>
        </p:blipFill>
        <p:spPr bwMode="auto">
          <a:xfrm>
            <a:off x="1410448" y="908720"/>
            <a:ext cx="632310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5229200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1 – полусухой скруббер; 2 – газоход; 3 – рукавный фильтр; 4 – шумоглушитель; 5 – дымосос; 6, 7 – двухступенчатый мокрый скруббер; 8 – мокрый электрофильтр; 9 – подогреватель дымовых газов; 10 – силос продуктов газоочистки; 11-13 – система пневмотранспорта; 14 – силос извести; 15 – дозатор извести; 16 – бак известкового молока; 17 – компрессор; 18 – насос; 19 – бак </a:t>
            </a:r>
            <a:r>
              <a:rPr lang="de-DE" sz="1600" b="1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NaOH</a:t>
            </a:r>
            <a:r>
              <a:rPr lang="ru-RU" sz="16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; 20 – бак запаса воды; 21 – рециркуляция дымовых газов</a:t>
            </a:r>
          </a:p>
        </p:txBody>
      </p:sp>
    </p:spTree>
    <p:extLst>
      <p:ext uri="{BB962C8B-B14F-4D97-AF65-F5344CB8AC3E}">
        <p14:creationId xmlns:p14="http://schemas.microsoft.com/office/powerpoint/2010/main" val="3830132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266"/>
            <a:ext cx="8229600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Схема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очистки дымовых газов на ТЭС, сжигающей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ТКО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, </a:t>
            </a:r>
            <a:b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в г.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Оффенбахе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869" t="4378" r="1091" b="4839"/>
          <a:stretch>
            <a:fillRect/>
          </a:stretch>
        </p:blipFill>
        <p:spPr bwMode="auto">
          <a:xfrm>
            <a:off x="467544" y="1124744"/>
            <a:ext cx="7879792" cy="4978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738328" y="6381328"/>
            <a:ext cx="304936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Calibri" pitchFamily="34" charset="0"/>
                <a:cs typeface="Times New Roman" pitchFamily="18" charset="0"/>
              </a:rPr>
              <a:t>1, 2, 3 – шнеки удаления золы</a:t>
            </a:r>
          </a:p>
        </p:txBody>
      </p:sp>
    </p:spTree>
    <p:extLst>
      <p:ext uri="{BB962C8B-B14F-4D97-AF65-F5344CB8AC3E}">
        <p14:creationId xmlns:p14="http://schemas.microsoft.com/office/powerpoint/2010/main" val="2819002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713787" cy="87471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Технологическая схема Московского Спецзавода № 2 </a:t>
            </a:r>
          </a:p>
        </p:txBody>
      </p:sp>
      <p:pic>
        <p:nvPicPr>
          <p:cNvPr id="41988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5"/>
          <a:stretch>
            <a:fillRect/>
          </a:stretch>
        </p:blipFill>
        <p:spPr>
          <a:xfrm>
            <a:off x="9983" y="764704"/>
            <a:ext cx="9108013" cy="56549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989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Схема </a:t>
            </a:r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процесса термической утилизации </a:t>
            </a:r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ТКО </a:t>
            </a:r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на московском спецзаводе №3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377" b="3136"/>
          <a:stretch>
            <a:fillRect/>
          </a:stretch>
        </p:blipFill>
        <p:spPr bwMode="auto">
          <a:xfrm>
            <a:off x="46898" y="1412775"/>
            <a:ext cx="8991124" cy="48573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791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5888"/>
            <a:ext cx="8964613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alt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Схема технологической линии по термической переработке </a:t>
            </a:r>
            <a:r>
              <a:rPr lang="ru-RU" alt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ТКО </a:t>
            </a:r>
            <a:r>
              <a:rPr lang="ru-RU" alt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спецзавода № 4 ГУП «</a:t>
            </a:r>
            <a:r>
              <a:rPr lang="ru-RU" altLang="ru-RU" sz="2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Экотехпром</a:t>
            </a:r>
            <a:r>
              <a:rPr lang="ru-RU" alt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» 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43012" name="Object 4"/>
          <p:cNvGraphicFramePr>
            <a:graphicFrameLocks noChangeAspect="1"/>
          </p:cNvGraphicFramePr>
          <p:nvPr/>
        </p:nvGraphicFramePr>
        <p:xfrm>
          <a:off x="250825" y="1557338"/>
          <a:ext cx="8661400" cy="439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r:id="rId3" imgW="11077656" imgH="7781982" progId="MSPhotoEd.3">
                  <p:embed/>
                </p:oleObj>
              </mc:Choice>
              <mc:Fallback>
                <p:oleObj r:id="rId3" imgW="11077656" imgH="7781982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1621" t="30357" r="1543" b="14932"/>
                      <a:stretch>
                        <a:fillRect/>
                      </a:stretch>
                    </p:blipFill>
                    <p:spPr bwMode="auto">
                      <a:xfrm>
                        <a:off x="250825" y="1557338"/>
                        <a:ext cx="8661400" cy="439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801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665" y="0"/>
            <a:ext cx="8229600" cy="785794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Исследование полусухого метода с применением распылительного абсорбера на московских </a:t>
            </a:r>
            <a:r>
              <a:rPr lang="ru-RU" sz="2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спецзаводах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7892" y="1214422"/>
          <a:ext cx="4615994" cy="1752600"/>
        </p:xfrm>
        <a:graphic>
          <a:graphicData uri="http://schemas.openxmlformats.org/drawingml/2006/table">
            <a:tbl>
              <a:tblPr/>
              <a:tblGrid>
                <a:gridCol w="329714"/>
                <a:gridCol w="659429"/>
                <a:gridCol w="659428"/>
                <a:gridCol w="659428"/>
                <a:gridCol w="725370"/>
                <a:gridCol w="461598"/>
                <a:gridCol w="593485"/>
                <a:gridCol w="527542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№ ,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п\п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Расход ТБО, т/ч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Расход суспензии извести, л/ч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Расход извести, кг/ч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Удельный расход извести, </a:t>
                      </a:r>
                      <a:r>
                        <a:rPr lang="ru-RU" sz="1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/>
                      </a:r>
                      <a:br>
                        <a:rPr lang="ru-RU" sz="1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ru-RU" sz="1000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кг/т </a:t>
                      </a: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ТБО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Концентрация компонентов в дымовых газах на выходе из газоочистки, мг/нм</a:t>
                      </a:r>
                      <a:r>
                        <a:rPr lang="ru-RU" sz="1000" b="1" i="1" baseline="30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HF</a:t>
                      </a:r>
                      <a:endParaRPr lang="ru-RU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i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HCl</a:t>
                      </a:r>
                      <a:endParaRPr lang="ru-RU" sz="1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SO</a:t>
                      </a:r>
                      <a:r>
                        <a:rPr lang="en-US" sz="1000" b="1" i="1" baseline="-25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0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305" marR="633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4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8,33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866,0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61,6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7,42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2,9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22,7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0,15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7,55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787,0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56,0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7,47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1,58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11,72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7,1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6,37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837,7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59,6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9,36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1,54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9,5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1,1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7,22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993,3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70,7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9,79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0,98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6,6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1,4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6,12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976,7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69,5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11,36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1,29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11,9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3,7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7585" name="Rectangle 1"/>
          <p:cNvSpPr>
            <a:spLocks noChangeArrowheads="1"/>
          </p:cNvSpPr>
          <p:nvPr/>
        </p:nvSpPr>
        <p:spPr bwMode="auto">
          <a:xfrm>
            <a:off x="274748" y="857235"/>
            <a:ext cx="415439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Результаты испытаний на МСЗ №2 в 2001г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2" y="2964092"/>
            <a:ext cx="470388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600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Степень очистки дымовых газов от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HF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 составляет от 55 до 70 % , от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HCL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 - от 65 до 87 %, что с учетом очистки в рукавном фильтре вполне достаточно для достижения нормативных выбросов по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HF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 и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HCl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. Удельный расход извести в 5 - 8 раз ниже, чем для метода сухой сорбции.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3600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itchFamily="34" charset="0"/>
                <a:cs typeface="Times New Roman" pitchFamily="18" charset="0"/>
              </a:rPr>
              <a:t>Основной проблема – это рост отложений на стенках распылительного абсорбера, их обрушение и, как следствие, останов всей энерготехнологической установки для их удаления. </a:t>
            </a:r>
            <a:endParaRPr kumimoji="0" lang="ru-RU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1600_30_inst"/>
          <p:cNvPicPr>
            <a:picLocks noChangeAspect="1"/>
          </p:cNvPicPr>
          <p:nvPr/>
        </p:nvPicPr>
        <p:blipFill>
          <a:blip r:embed="rId2" cstate="print"/>
          <a:srcRect b="444"/>
          <a:stretch>
            <a:fillRect/>
          </a:stretch>
        </p:blipFill>
        <p:spPr bwMode="auto">
          <a:xfrm>
            <a:off x="5231435" y="928673"/>
            <a:ext cx="1369260" cy="1822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1600_30_250_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714" y="928671"/>
            <a:ext cx="1267851" cy="1722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4901714" y="3000377"/>
            <a:ext cx="4242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Распределение дымовых газов  в абсорбере  МСЗ №4 (а) и места отложений на стенках абсорбера (б) при существующей форме входного патрубка дымовых газов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24913" y="2786063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11885" y="2643187"/>
            <a:ext cx="19826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диаметр капель 250 мкм</a:t>
            </a:r>
          </a:p>
        </p:txBody>
      </p:sp>
      <p:pic>
        <p:nvPicPr>
          <p:cNvPr id="14" name="Рисунок 13" descr="2150_20_inst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3316" y="3643319"/>
            <a:ext cx="1267627" cy="1938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2150_20_300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41596" y="3643319"/>
            <a:ext cx="13716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890855" y="5572145"/>
            <a:ext cx="4813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43768" y="5500707"/>
            <a:ext cx="19826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диаметр капель 300 мкм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5165487" y="5765564"/>
            <a:ext cx="39785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Распределение дымовых газов  в абсорбере МСЗ №4 (а) и места возможных отложений на стенках абсорбера (б)  при  реконструированной форме патрубка входа дымовых газов.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" y="5367797"/>
            <a:ext cx="4747879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Решение проблемы – применение технологии ввода увлажненного </a:t>
            </a:r>
            <a:r>
              <a:rPr lang="ru-RU" sz="1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рециркулята-сорбента</a:t>
            </a:r>
            <a:r>
              <a:rPr lang="ru-RU" sz="1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поток дымовых газов, вместо распыла известкового молока в абсорбере. </a:t>
            </a:r>
            <a:endParaRPr lang="ru-RU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94277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936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Технологическая схема очистки газообразных продуктов сгорания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ТКО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по NID-технологии фирмы </a:t>
            </a:r>
            <a:r>
              <a:rPr lang="ru-RU" sz="2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Альстом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 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rcRect l="3827" r="10460" b="7764"/>
          <a:stretch>
            <a:fillRect/>
          </a:stretch>
        </p:blipFill>
        <p:spPr bwMode="auto">
          <a:xfrm>
            <a:off x="251520" y="1371244"/>
            <a:ext cx="4641159" cy="410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892679" y="2129840"/>
            <a:ext cx="399980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вход дымовых газов;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реактор;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рукавный фильтр;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смеситель-увлажнитель;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дымосос;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дымовая труба;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бункер извести;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бункер угля;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– бункер продуктов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газоочистки.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3985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Система очистки дымовых газов </a:t>
            </a:r>
            <a:r>
              <a:rPr lang="ru-RU" sz="2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Circoclean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®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8150728" cy="42628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43229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Система газоочистки </a:t>
            </a:r>
            <a:r>
              <a:rPr lang="en-US" sz="28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VapoLAB</a:t>
            </a:r>
            <a:r>
              <a:rPr lang="en-US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®</a:t>
            </a:r>
            <a:endParaRPr lang="ru-RU" sz="2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8800"/>
            <a:ext cx="6182963" cy="4236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7886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677</Words>
  <Application>Microsoft Office PowerPoint</Application>
  <PresentationFormat>Экран (4:3)</PresentationFormat>
  <Paragraphs>136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MSPhotoEd.3</vt:lpstr>
      <vt:lpstr>Технологии очистки дымовых газов от оксидов серы и других «кислых» газов на ТЭС, сжигающих твердые коммунальные отходы:  отечественный и зарубежный опыт</vt:lpstr>
      <vt:lpstr>Презентация PowerPoint</vt:lpstr>
      <vt:lpstr>Схема процесса очистки дымовых газов на ТЭС, сжигающей ТКО в г. Кобурге</vt:lpstr>
      <vt:lpstr>Схема очистки дымовых газов на ТЭС, сжигающей ТКО,  в г. Оффенбахе</vt:lpstr>
      <vt:lpstr>Технологическая схема Московского Спецзавода № 2 </vt:lpstr>
      <vt:lpstr>Схема процесса термической утилизации ТКО на московском спецзаводе №3 </vt:lpstr>
      <vt:lpstr>Схема технологической линии по термической переработке ТКО спецзавода № 4 ГУП «Экотехпром» </vt:lpstr>
      <vt:lpstr>Исследование полусухого метода с применением распылительного абсорбера на московских спецзаводах</vt:lpstr>
      <vt:lpstr>Технологическая схема очистки газообразных продуктов сгорания ТКО по NID-технологии фирмы Альстом </vt:lpstr>
      <vt:lpstr>Система очистки дымовых газов Circoclean®</vt:lpstr>
      <vt:lpstr>Система газоочистки VapoLAB®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Тугов Андрей Николаевич</dc:creator>
  <cp:lastModifiedBy>Артемьева Инна Валерьевна</cp:lastModifiedBy>
  <cp:revision>6</cp:revision>
  <dcterms:created xsi:type="dcterms:W3CDTF">2018-02-27T11:07:50Z</dcterms:created>
  <dcterms:modified xsi:type="dcterms:W3CDTF">2018-02-27T12:13:00Z</dcterms:modified>
</cp:coreProperties>
</file>