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81" r:id="rId2"/>
    <p:sldId id="369" r:id="rId3"/>
    <p:sldId id="361" r:id="rId4"/>
    <p:sldId id="371" r:id="rId5"/>
    <p:sldId id="350" r:id="rId6"/>
    <p:sldId id="351" r:id="rId7"/>
    <p:sldId id="370" r:id="rId8"/>
    <p:sldId id="362" r:id="rId9"/>
    <p:sldId id="363" r:id="rId10"/>
    <p:sldId id="368" r:id="rId11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592B5"/>
    <a:srgbClr val="E067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25E5076-3810-47DD-B79F-674D7AD40C01}" styleName="Темный стиль 1 — акцент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9DCAF9ED-07DC-4A11-8D7F-57B35C25682E}" styleName="Средний стиль 1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514" autoAdjust="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2" y="3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6" y="3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03AB57-C02A-43EE-8D22-92C6BF248DF7}" type="datetimeFigureOut">
              <a:rPr lang="ru-RU" smtClean="0"/>
              <a:t>28.02.2018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2" y="9430094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6" y="9430094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5B06A7-1DC7-4369-9EA6-4B231F2871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41466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5B06A7-1DC7-4369-9EA6-4B231F2871E9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57968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F09C5F66-5844-4AFA-996E-39B9F78FDD10}" type="datetime1">
              <a:rPr lang="ru-RU" smtClean="0"/>
              <a:t>28.02.2018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5528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AF51F-426C-4605-B3ED-203170952A9F}" type="datetime1">
              <a:rPr lang="ru-RU" smtClean="0"/>
              <a:t>28.02.2018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79998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10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5A583-83A0-45F9-A39F-4AF4D95A25E3}" type="datetime1">
              <a:rPr lang="ru-RU" smtClean="0"/>
              <a:t>28.02.2018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7331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86EF7-8552-4C37-A388-75148C5D9449}" type="datetime1">
              <a:rPr lang="ru-RU" smtClean="0"/>
              <a:t>28.02.2018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47794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092C5-5078-49A4-AE56-944D7024FCF8}" type="datetime1">
              <a:rPr lang="ru-RU" smtClean="0"/>
              <a:t>28.02.2018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0673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6A15D-401E-4083-937D-600FFD44D999}" type="datetime1">
              <a:rPr lang="ru-RU" smtClean="0"/>
              <a:t>28.02.2018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299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F0402-1011-4918-AD62-427D1C2EA4CC}" type="datetime1">
              <a:rPr lang="ru-RU" smtClean="0"/>
              <a:t>28.02.2018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8485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EA1DF-9D4B-42BE-88CB-3F563BC896D4}" type="datetime1">
              <a:rPr lang="ru-RU" smtClean="0"/>
              <a:t>28.02.2018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78127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D5B5F-7E73-4C24-8977-EBC421977768}" type="datetime1">
              <a:rPr lang="ru-RU" smtClean="0"/>
              <a:t>28.02.2018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67901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D3591-9957-45D2-AC40-6F6B609070DE}" type="datetime1">
              <a:rPr lang="ru-RU" smtClean="0"/>
              <a:t>28.02.2018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3975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25031-9E14-4BD0-A0F0-90896B103138}" type="datetime1">
              <a:rPr lang="ru-RU" smtClean="0"/>
              <a:t>28.02.2018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9590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3713003D-8D4C-46F6-AEE2-931BC1647557}" type="datetime1">
              <a:rPr lang="ru-RU" smtClean="0"/>
              <a:t>28.02.2018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13039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vti@vti.ru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X:\МЕРОПРИЯТИЯ 2016\Интер РАО мероприятие 20 сентября\ВТИ здание светл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" y="635287"/>
            <a:ext cx="9144000" cy="6323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http://vti.dev.irisdigital.ru/templates/vti/images/log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188913"/>
            <a:ext cx="2214563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9" descr="honor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535" y="312738"/>
            <a:ext cx="854929" cy="452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637706" y="188913"/>
            <a:ext cx="517465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dirty="0">
                <a:solidFill>
                  <a:schemeClr val="tx2"/>
                </a:solidFill>
              </a:rPr>
              <a:t>Всероссийский дважды ордена Трудового Красного Знамени Теплотехнический научно-исследовательский институт </a:t>
            </a:r>
            <a:endParaRPr lang="ru-RU" sz="1500" dirty="0" smtClean="0">
              <a:solidFill>
                <a:schemeClr val="tx2"/>
              </a:solidFill>
            </a:endParaRPr>
          </a:p>
          <a:p>
            <a:r>
              <a:rPr lang="ru-RU" sz="1500" dirty="0" smtClean="0">
                <a:solidFill>
                  <a:schemeClr val="tx2"/>
                </a:solidFill>
              </a:rPr>
              <a:t>(ОАО «ВТИ»)</a:t>
            </a:r>
            <a:endParaRPr lang="ru-RU" sz="1500" dirty="0">
              <a:solidFill>
                <a:schemeClr val="tx2"/>
              </a:solidFill>
            </a:endParaRPr>
          </a:p>
        </p:txBody>
      </p:sp>
      <p:sp>
        <p:nvSpPr>
          <p:cNvPr id="11" name="Подзаголовок 2"/>
          <p:cNvSpPr txBox="1">
            <a:spLocks/>
          </p:cNvSpPr>
          <p:nvPr/>
        </p:nvSpPr>
        <p:spPr>
          <a:xfrm>
            <a:off x="0" y="5969148"/>
            <a:ext cx="9143568" cy="55500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b="1" dirty="0" smtClean="0">
                <a:solidFill>
                  <a:schemeClr val="tx2"/>
                </a:solidFill>
              </a:rPr>
              <a:t>Москва  2018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1628800"/>
            <a:ext cx="7416824" cy="3528392"/>
          </a:xfrm>
        </p:spPr>
        <p:txBody>
          <a:bodyPr>
            <a:noAutofit/>
          </a:bodyPr>
          <a:lstStyle/>
          <a:p>
            <a:pPr algn="ctr"/>
            <a:r>
              <a:rPr lang="ru-RU" sz="5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Законодательство и нормативы выбросов SO</a:t>
            </a:r>
            <a:r>
              <a:rPr lang="ru-RU" sz="5400" baseline="-25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ru-RU" sz="5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мировой энергетике и России</a:t>
            </a:r>
          </a:p>
        </p:txBody>
      </p:sp>
    </p:spTree>
    <p:extLst>
      <p:ext uri="{BB962C8B-B14F-4D97-AF65-F5344CB8AC3E}">
        <p14:creationId xmlns:p14="http://schemas.microsoft.com/office/powerpoint/2010/main" val="3318072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424001" y="6480000"/>
            <a:ext cx="720000" cy="216000"/>
          </a:xfrm>
          <a:solidFill>
            <a:srgbClr val="00478E"/>
          </a:solidFill>
        </p:spPr>
        <p:txBody>
          <a:bodyPr/>
          <a:lstStyle/>
          <a:p>
            <a:fld id="{9319AAC1-1FEA-4712-B48C-47DAEA3ACF42}" type="slidenum">
              <a:rPr lang="ru-RU" smtClean="0">
                <a:solidFill>
                  <a:schemeClr val="bg1"/>
                </a:solidFill>
              </a:rPr>
              <a:t>2</a:t>
            </a:fld>
            <a:endParaRPr lang="ru-RU" dirty="0">
              <a:solidFill>
                <a:schemeClr val="bg1"/>
              </a:solidFill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0" y="936000"/>
            <a:ext cx="9144000" cy="0"/>
          </a:xfrm>
          <a:prstGeom prst="line">
            <a:avLst/>
          </a:prstGeom>
          <a:ln w="57150">
            <a:solidFill>
              <a:srgbClr val="E06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" y="144000"/>
            <a:ext cx="2603077" cy="720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80000" y="360000"/>
            <a:ext cx="626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800" b="1" dirty="0" smtClean="0">
                <a:solidFill>
                  <a:srgbClr val="00478E"/>
                </a:solidFill>
              </a:rPr>
              <a:t>Европейское законодательство</a:t>
            </a:r>
            <a:endParaRPr lang="ru-RU" sz="2800" b="1" dirty="0">
              <a:solidFill>
                <a:srgbClr val="00478E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23741" y="2577098"/>
            <a:ext cx="82809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000" dirty="0"/>
              <a:t>Директива </a:t>
            </a:r>
            <a:r>
              <a:rPr lang="ru-RU" altLang="ru-RU" sz="2000" dirty="0" smtClean="0"/>
              <a:t>96/61/ЕС </a:t>
            </a:r>
            <a:r>
              <a:rPr lang="ru-RU" altLang="ru-RU" sz="2000" dirty="0" smtClean="0"/>
              <a:t>«О комплексном предотвращении и контроле загрязнений</a:t>
            </a:r>
            <a:endParaRPr lang="ru-RU" altLang="ru-RU" sz="20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67544" y="3861048"/>
            <a:ext cx="82809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000" dirty="0" smtClean="0"/>
              <a:t>Директива </a:t>
            </a:r>
            <a:r>
              <a:rPr lang="ru-RU" altLang="ru-RU" sz="2000" dirty="0"/>
              <a:t>2001/80/ЕС </a:t>
            </a:r>
            <a:r>
              <a:rPr lang="ru-RU" altLang="ru-RU" sz="2000" dirty="0"/>
              <a:t>«Об ограничении выбросов в воздух определенных загрязняющих веществ от крупных установок, сжигающих топливо» </a:t>
            </a:r>
            <a:endParaRPr lang="ru-RU" altLang="ru-RU" sz="20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323741" y="1124744"/>
            <a:ext cx="82809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000" dirty="0"/>
              <a:t>Директива </a:t>
            </a:r>
            <a:r>
              <a:rPr lang="ru-RU" sz="2000" dirty="0" smtClean="0"/>
              <a:t>88/609/ЕЕС </a:t>
            </a:r>
            <a:r>
              <a:rPr lang="ru-RU" sz="2000" dirty="0" smtClean="0"/>
              <a:t>«</a:t>
            </a:r>
            <a:r>
              <a:rPr lang="ru-RU" sz="2000" dirty="0"/>
              <a:t>Об ограничении выбросов в воздух определенных загрязняющих веществ от крупных установок, сжигающих топливо»</a:t>
            </a:r>
            <a:r>
              <a:rPr lang="ru-RU" altLang="ru-RU" sz="2000" dirty="0" smtClean="0"/>
              <a:t> </a:t>
            </a:r>
            <a:endParaRPr lang="ru-RU" altLang="ru-RU" sz="20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485567" y="5423462"/>
            <a:ext cx="82809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000" dirty="0"/>
              <a:t>Директива 2010/75/ЕС </a:t>
            </a:r>
            <a:r>
              <a:rPr lang="ru-RU" altLang="ru-RU" sz="2000" dirty="0" smtClean="0"/>
              <a:t>«О промышленных выбросах (о комплексном предотвращении и контроле загрязнений)</a:t>
            </a:r>
            <a:endParaRPr lang="ru-RU" altLang="ru-RU" sz="2000" dirty="0"/>
          </a:p>
        </p:txBody>
      </p:sp>
      <p:sp>
        <p:nvSpPr>
          <p:cNvPr id="7" name="Стрелка вниз 6"/>
          <p:cNvSpPr/>
          <p:nvPr/>
        </p:nvSpPr>
        <p:spPr>
          <a:xfrm>
            <a:off x="4121544" y="2132856"/>
            <a:ext cx="504483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>
            <a:off x="4139952" y="3356992"/>
            <a:ext cx="504483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низ 18"/>
          <p:cNvSpPr/>
          <p:nvPr/>
        </p:nvSpPr>
        <p:spPr>
          <a:xfrm>
            <a:off x="4211960" y="4941168"/>
            <a:ext cx="504483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4152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424001" y="6480000"/>
            <a:ext cx="720000" cy="216000"/>
          </a:xfrm>
          <a:solidFill>
            <a:srgbClr val="00478E"/>
          </a:solidFill>
        </p:spPr>
        <p:txBody>
          <a:bodyPr/>
          <a:lstStyle/>
          <a:p>
            <a:fld id="{9319AAC1-1FEA-4712-B48C-47DAEA3ACF42}" type="slidenum">
              <a:rPr lang="ru-RU" smtClean="0">
                <a:solidFill>
                  <a:schemeClr val="bg1"/>
                </a:solidFill>
              </a:rPr>
              <a:t>3</a:t>
            </a:fld>
            <a:endParaRPr lang="ru-RU" dirty="0">
              <a:solidFill>
                <a:schemeClr val="bg1"/>
              </a:solidFill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0" y="936000"/>
            <a:ext cx="9144000" cy="0"/>
          </a:xfrm>
          <a:prstGeom prst="line">
            <a:avLst/>
          </a:prstGeom>
          <a:ln w="57150">
            <a:solidFill>
              <a:srgbClr val="E06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" y="144000"/>
            <a:ext cx="2603077" cy="720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71800" y="242390"/>
            <a:ext cx="626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800" b="1" dirty="0" smtClean="0">
                <a:solidFill>
                  <a:srgbClr val="00478E"/>
                </a:solidFill>
              </a:rPr>
              <a:t>Директива</a:t>
            </a:r>
            <a:r>
              <a:rPr lang="ru-RU" sz="2800" b="1" dirty="0">
                <a:solidFill>
                  <a:srgbClr val="00478E"/>
                </a:solidFill>
              </a:rPr>
              <a:t> 2001/80/ЕС </a:t>
            </a:r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431032" y="1123018"/>
            <a:ext cx="871296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Предельная концентрация </a:t>
            </a:r>
            <a:r>
              <a:rPr kumimoji="0" lang="en-US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SO</a:t>
            </a:r>
            <a:r>
              <a:rPr kumimoji="0" lang="en-US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в уходящих газах котельных</a:t>
            </a:r>
            <a:r>
              <a:rPr kumimoji="0" lang="ru-RU" altLang="ru-RU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установок согласно директиве 2001/80/ЕС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1471871"/>
              </p:ext>
            </p:extLst>
          </p:nvPr>
        </p:nvGraphicFramePr>
        <p:xfrm>
          <a:off x="550889" y="1920339"/>
          <a:ext cx="8388463" cy="3929104"/>
        </p:xfrm>
        <a:graphic>
          <a:graphicData uri="http://schemas.openxmlformats.org/drawingml/2006/table">
            <a:tbl>
              <a:tblPr firstRow="1" firstCol="1" bandRow="1">
                <a:tableStyleId>{8A107856-5554-42FB-B03E-39F5DBC370BA}</a:tableStyleId>
              </a:tblPr>
              <a:tblGrid>
                <a:gridCol w="1309289"/>
                <a:gridCol w="1858722"/>
                <a:gridCol w="1305113"/>
                <a:gridCol w="1305113"/>
                <a:gridCol w="1305113"/>
                <a:gridCol w="1305113"/>
              </a:tblGrid>
              <a:tr h="476281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Вид топлива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Коэффициент избытка воздуха α, </a:t>
                      </a:r>
                      <a:r>
                        <a:rPr lang="ru-RU" sz="1600" dirty="0" err="1">
                          <a:effectLst/>
                        </a:rPr>
                        <a:t>отн.ед</a:t>
                      </a:r>
                      <a:r>
                        <a:rPr lang="ru-RU" sz="1600" dirty="0">
                          <a:effectLst/>
                        </a:rPr>
                        <a:t>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4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Концентрация </a:t>
                      </a:r>
                      <a:r>
                        <a:rPr lang="en-US" sz="1600" dirty="0">
                          <a:effectLst/>
                        </a:rPr>
                        <a:t>SO</a:t>
                      </a:r>
                      <a:r>
                        <a:rPr lang="ru-RU" sz="1600" baseline="-25000" dirty="0">
                          <a:effectLst/>
                        </a:rPr>
                        <a:t>2</a:t>
                      </a:r>
                      <a:r>
                        <a:rPr lang="ru-RU" sz="1600" dirty="0">
                          <a:effectLst/>
                        </a:rPr>
                        <a:t>, мг/м</a:t>
                      </a:r>
                      <a:r>
                        <a:rPr lang="ru-RU" sz="1600" baseline="30000" dirty="0">
                          <a:effectLst/>
                        </a:rPr>
                        <a:t>3</a:t>
                      </a:r>
                      <a:r>
                        <a:rPr lang="ru-RU" sz="1600" dirty="0">
                          <a:effectLst/>
                        </a:rPr>
                        <a:t>, при тепловой мощности котла, МВт 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072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50-100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&gt;100-300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&gt;300-500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&gt;500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76845">
                <a:tc gridSpan="6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Установки, введенные до 27.11.2003 г.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7684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</a:rPr>
                        <a:t>Твердое</a:t>
                      </a:r>
                      <a:endParaRPr lang="ru-RU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1,4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2000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2000-400*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2000-400*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7684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</a:rPr>
                        <a:t>Жидкое</a:t>
                      </a:r>
                      <a:endParaRPr lang="ru-RU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1,167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1700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1700-400*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1700-400*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76845">
                <a:tc gridSpan="6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Установки, введенные после 27.11.2003 г.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7684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</a:rPr>
                        <a:t>Твердое</a:t>
                      </a:r>
                      <a:endParaRPr lang="ru-RU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1,4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850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200**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200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7684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</a:rPr>
                        <a:t>Жидкое</a:t>
                      </a:r>
                      <a:endParaRPr lang="ru-RU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1,167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850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400-200*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200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200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425573" y="5877272"/>
            <a:ext cx="532859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 Линейное снижение</a:t>
            </a:r>
            <a:endParaRPr lang="ru-RU" altLang="ru-RU" sz="900" dirty="0"/>
          </a:p>
          <a:p>
            <a:pPr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** Линейное снижение от 850 до 200 мг/м</a:t>
            </a:r>
            <a:r>
              <a:rPr kumimoji="0" lang="ru-RU" altLang="ru-RU" sz="12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для «заморских территорий»</a:t>
            </a:r>
            <a:endParaRPr kumimoji="0" lang="ru-RU" alt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10138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424001" y="6480000"/>
            <a:ext cx="720000" cy="216000"/>
          </a:xfrm>
          <a:solidFill>
            <a:srgbClr val="00478E"/>
          </a:solidFill>
        </p:spPr>
        <p:txBody>
          <a:bodyPr/>
          <a:lstStyle/>
          <a:p>
            <a:fld id="{9319AAC1-1FEA-4712-B48C-47DAEA3ACF42}" type="slidenum">
              <a:rPr lang="ru-RU" smtClean="0">
                <a:solidFill>
                  <a:schemeClr val="bg1"/>
                </a:solidFill>
              </a:rPr>
              <a:t>4</a:t>
            </a:fld>
            <a:endParaRPr lang="ru-RU" dirty="0">
              <a:solidFill>
                <a:schemeClr val="bg1"/>
              </a:solidFill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0" y="936000"/>
            <a:ext cx="9144000" cy="0"/>
          </a:xfrm>
          <a:prstGeom prst="line">
            <a:avLst/>
          </a:prstGeom>
          <a:ln w="57150">
            <a:solidFill>
              <a:srgbClr val="E06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" y="144000"/>
            <a:ext cx="2603077" cy="720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71800" y="242390"/>
            <a:ext cx="626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800" b="1" dirty="0" smtClean="0">
                <a:solidFill>
                  <a:srgbClr val="00478E"/>
                </a:solidFill>
              </a:rPr>
              <a:t>Директива</a:t>
            </a:r>
            <a:r>
              <a:rPr lang="ru-RU" sz="2800" b="1" dirty="0">
                <a:solidFill>
                  <a:srgbClr val="00478E"/>
                </a:solidFill>
              </a:rPr>
              <a:t> </a:t>
            </a:r>
            <a:r>
              <a:rPr lang="ru-RU" sz="2800" b="1" dirty="0" smtClean="0">
                <a:solidFill>
                  <a:srgbClr val="00478E"/>
                </a:solidFill>
              </a:rPr>
              <a:t>2010/75ЕС</a:t>
            </a:r>
            <a:endParaRPr lang="ru-RU" sz="2800" b="1" dirty="0">
              <a:solidFill>
                <a:srgbClr val="00478E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494286" y="1106391"/>
            <a:ext cx="85131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dirty="0">
                <a:ea typeface="Calibri" panose="020F0502020204030204" pitchFamily="34" charset="0"/>
                <a:cs typeface="Times New Roman" panose="02020603050405020304" pitchFamily="18" charset="0"/>
              </a:rPr>
              <a:t>Предельные концентрация SO</a:t>
            </a:r>
            <a:r>
              <a:rPr lang="ru-RU" altLang="ru-RU" sz="1400" dirty="0"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ru-RU" altLang="ru-RU" dirty="0">
                <a:ea typeface="Calibri" panose="020F0502020204030204" pitchFamily="34" charset="0"/>
                <a:cs typeface="Times New Roman" panose="02020603050405020304" pitchFamily="18" charset="0"/>
              </a:rPr>
              <a:t> в уходящих газах при сжигании твердого и жидкого топлива согласно директиве 2010/75/ЕС</a:t>
            </a:r>
            <a:endParaRPr lang="ru-RU" dirty="0"/>
          </a:p>
        </p:txBody>
      </p:sp>
      <p:graphicFrame>
        <p:nvGraphicFramePr>
          <p:cNvPr id="23" name="Таблица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7493382"/>
              </p:ext>
            </p:extLst>
          </p:nvPr>
        </p:nvGraphicFramePr>
        <p:xfrm>
          <a:off x="494286" y="1776852"/>
          <a:ext cx="8289714" cy="3908527"/>
        </p:xfrm>
        <a:graphic>
          <a:graphicData uri="http://schemas.openxmlformats.org/drawingml/2006/table">
            <a:tbl>
              <a:tblPr firstRow="1" firstCol="1" bandRow="1" bandCol="1">
                <a:tableStyleId>{8A107856-5554-42FB-B03E-39F5DBC370BA}</a:tableStyleId>
              </a:tblPr>
              <a:tblGrid>
                <a:gridCol w="1707681"/>
                <a:gridCol w="1707681"/>
                <a:gridCol w="1707681"/>
                <a:gridCol w="1707681"/>
                <a:gridCol w="1458990"/>
              </a:tblGrid>
              <a:tr h="256415">
                <a:tc rowSpan="2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Тепловая мощность к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отельной установки,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МВт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/>
                        <a:t>Концентрация SO</a:t>
                      </a:r>
                      <a:r>
                        <a:rPr lang="ru-RU" sz="1200" dirty="0" smtClean="0"/>
                        <a:t>2</a:t>
                      </a:r>
                      <a:r>
                        <a:rPr lang="ru-RU" sz="1600" dirty="0" smtClean="0"/>
                        <a:t>, мг/м</a:t>
                      </a:r>
                      <a:r>
                        <a:rPr lang="ru-RU" sz="1600" baseline="30000" dirty="0" smtClean="0"/>
                        <a:t>3</a:t>
                      </a:r>
                      <a:r>
                        <a:rPr lang="ru-RU" sz="1600" dirty="0" smtClean="0"/>
                        <a:t>, при сжигании топлива</a:t>
                      </a:r>
                      <a:endParaRPr lang="ru-RU" sz="1600" dirty="0"/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02566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Уголь и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другие твердые топлива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Биомасса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Торф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Жидкое топливо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572393">
                <a:tc gridSpan="5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Для установок, получивших лицензию до 07.01.2013 г. И пущенных в эксплуатацию до 07.01.2014 г.*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934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effectLst/>
                        </a:rPr>
                        <a:t>50-100</a:t>
                      </a:r>
                      <a:endParaRPr lang="ru-RU" sz="16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200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300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350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2934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effectLst/>
                        </a:rPr>
                        <a:t>100-300</a:t>
                      </a:r>
                      <a:endParaRPr lang="ru-RU" sz="16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250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300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250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2934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</a:rPr>
                        <a:t>&gt; 300</a:t>
                      </a:r>
                      <a:endParaRPr lang="ru-RU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200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293437">
                <a:tc gridSpan="5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Для установок, которые будут действовать после 01.01.2016 г.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934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effectLst/>
                        </a:rPr>
                        <a:t>50-100</a:t>
                      </a:r>
                      <a:endParaRPr lang="ru-RU" sz="16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300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350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2934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effectLst/>
                        </a:rPr>
                        <a:t>100-300</a:t>
                      </a:r>
                      <a:endParaRPr lang="ru-RU" sz="16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300 (250**)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200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2934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</a:rPr>
                        <a:t>&gt; 300</a:t>
                      </a:r>
                      <a:endParaRPr lang="ru-RU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150**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150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150**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150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494286" y="5910371"/>
            <a:ext cx="753409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* для установок, получившие лицензию до 27 ноября 2002 г., и пущенные в эксплуатацию до 27 ноября 2003 г., и работающие не более 1500 часов в году (средняя величина за 5 лет), не должны превышать предельные значения SO2 – 850 мг/м3для установок 300 </a:t>
            </a:r>
            <a:r>
              <a:rPr lang="ru-RU" sz="1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МВтт</a:t>
            </a:r>
            <a:r>
              <a:rPr lang="ru-RU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 и менее и 400 мг/м3 для установок более 300 МВт</a:t>
            </a:r>
          </a:p>
          <a:p>
            <a:pPr algn="just"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** для котлов с кипящим слоем</a:t>
            </a:r>
            <a:endParaRPr lang="ru-RU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5645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433335" y="6450837"/>
            <a:ext cx="720000" cy="216000"/>
          </a:xfrm>
          <a:solidFill>
            <a:srgbClr val="00478E"/>
          </a:solidFill>
        </p:spPr>
        <p:txBody>
          <a:bodyPr/>
          <a:lstStyle/>
          <a:p>
            <a:pPr algn="r"/>
            <a:fld id="{9319AAC1-1FEA-4712-B48C-47DAEA3ACF42}" type="slidenum">
              <a:rPr lang="ru-RU" smtClean="0">
                <a:solidFill>
                  <a:schemeClr val="bg1"/>
                </a:solidFill>
              </a:rPr>
              <a:pPr algn="r"/>
              <a:t>5</a:t>
            </a:fld>
            <a:endParaRPr lang="ru-RU" dirty="0">
              <a:solidFill>
                <a:schemeClr val="bg1"/>
              </a:solidFill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0" y="936000"/>
            <a:ext cx="9144000" cy="0"/>
          </a:xfrm>
          <a:prstGeom prst="line">
            <a:avLst/>
          </a:prstGeom>
          <a:ln w="57150">
            <a:solidFill>
              <a:srgbClr val="E06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" y="144000"/>
            <a:ext cx="2603077" cy="720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880000" y="360000"/>
            <a:ext cx="626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800" b="1" dirty="0" smtClean="0">
                <a:solidFill>
                  <a:srgbClr val="00478E"/>
                </a:solidFill>
              </a:rPr>
              <a:t>ГОСТ Р 50831-95</a:t>
            </a:r>
            <a:endParaRPr lang="ru-RU" sz="2800" b="1" dirty="0">
              <a:solidFill>
                <a:srgbClr val="00478E"/>
              </a:solidFill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 flipV="1">
            <a:off x="125941" y="3003550"/>
            <a:ext cx="8892117" cy="211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95315" y="2726551"/>
            <a:ext cx="62228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0" b="1" dirty="0" smtClean="0">
                <a:solidFill>
                  <a:schemeClr val="bg1"/>
                </a:solidFill>
              </a:rPr>
              <a:t>1920-е</a:t>
            </a:r>
            <a:endParaRPr lang="ru-RU" sz="1050" b="1" dirty="0">
              <a:solidFill>
                <a:schemeClr val="bg1"/>
              </a:solidFill>
            </a:endParaRPr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>
            <a:off x="508001" y="3003550"/>
            <a:ext cx="0" cy="1605399"/>
          </a:xfrm>
          <a:prstGeom prst="line">
            <a:avLst/>
          </a:prstGeom>
          <a:ln w="1270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508002" y="4157556"/>
            <a:ext cx="999065" cy="461665"/>
          </a:xfrm>
          <a:prstGeom prst="rect">
            <a:avLst/>
          </a:prstGeom>
          <a:noFill/>
        </p:spPr>
        <p:txBody>
          <a:bodyPr wrap="square" lIns="72000" rtlCol="0">
            <a:spAutoFit/>
          </a:bodyPr>
          <a:lstStyle/>
          <a:p>
            <a:r>
              <a:rPr lang="ru-RU" sz="800" dirty="0" smtClean="0">
                <a:solidFill>
                  <a:schemeClr val="bg1"/>
                </a:solidFill>
              </a:rPr>
              <a:t>Организовано пылевидное сжигание углей</a:t>
            </a:r>
            <a:endParaRPr lang="ru-RU" sz="800" dirty="0">
              <a:solidFill>
                <a:schemeClr val="bg1"/>
              </a:solidFill>
            </a:endParaRP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 flipH="1">
            <a:off x="967574" y="3003550"/>
            <a:ext cx="1" cy="704850"/>
          </a:xfrm>
          <a:prstGeom prst="line">
            <a:avLst/>
          </a:prstGeom>
          <a:ln w="1270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468041" y="3181416"/>
            <a:ext cx="5080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800" b="1" dirty="0" smtClean="0">
                <a:solidFill>
                  <a:schemeClr val="bg1"/>
                </a:solidFill>
              </a:rPr>
              <a:t>1929</a:t>
            </a:r>
            <a:endParaRPr lang="ru-RU" sz="800" b="1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76042" y="3199427"/>
            <a:ext cx="817235" cy="584775"/>
          </a:xfrm>
          <a:prstGeom prst="rect">
            <a:avLst/>
          </a:prstGeom>
          <a:noFill/>
        </p:spPr>
        <p:txBody>
          <a:bodyPr wrap="square" lIns="72000" rtlCol="0">
            <a:spAutoFit/>
          </a:bodyPr>
          <a:lstStyle/>
          <a:p>
            <a:r>
              <a:rPr lang="ru-RU" sz="800" dirty="0" smtClean="0">
                <a:solidFill>
                  <a:schemeClr val="bg1"/>
                </a:solidFill>
              </a:rPr>
              <a:t>Осуществлена теплофикация в Москве от ТЭЦ ВТИ</a:t>
            </a:r>
            <a:endParaRPr lang="ru-RU" sz="800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629925" y="2726551"/>
            <a:ext cx="62228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0" b="1" dirty="0" smtClean="0">
                <a:solidFill>
                  <a:schemeClr val="bg1"/>
                </a:solidFill>
              </a:rPr>
              <a:t>1930-е</a:t>
            </a:r>
            <a:endParaRPr lang="ru-RU" sz="1050" b="1" dirty="0">
              <a:solidFill>
                <a:schemeClr val="bg1"/>
              </a:solidFill>
            </a:endParaRPr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>
            <a:off x="1887312" y="3042828"/>
            <a:ext cx="0" cy="2631160"/>
          </a:xfrm>
          <a:prstGeom prst="line">
            <a:avLst/>
          </a:prstGeom>
          <a:ln w="1270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1379310" y="5220929"/>
            <a:ext cx="5080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800" b="1" dirty="0" smtClean="0">
                <a:solidFill>
                  <a:schemeClr val="bg1"/>
                </a:solidFill>
              </a:rPr>
              <a:t>1933</a:t>
            </a:r>
            <a:endParaRPr lang="ru-RU" sz="800" b="1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899471" y="5220929"/>
            <a:ext cx="1115192" cy="461665"/>
          </a:xfrm>
          <a:prstGeom prst="rect">
            <a:avLst/>
          </a:prstGeom>
          <a:noFill/>
        </p:spPr>
        <p:txBody>
          <a:bodyPr wrap="square" lIns="72000" rtlCol="0">
            <a:spAutoFit/>
          </a:bodyPr>
          <a:lstStyle/>
          <a:p>
            <a:r>
              <a:rPr lang="ru-RU" sz="800" dirty="0" smtClean="0">
                <a:solidFill>
                  <a:schemeClr val="bg1"/>
                </a:solidFill>
              </a:rPr>
              <a:t>Введен в работу первый прямоточный котел</a:t>
            </a:r>
            <a:endParaRPr lang="ru-RU" sz="800" dirty="0">
              <a:solidFill>
                <a:schemeClr val="bg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237359" y="2726551"/>
            <a:ext cx="62228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0" b="1" dirty="0" smtClean="0">
                <a:solidFill>
                  <a:schemeClr val="bg1"/>
                </a:solidFill>
              </a:rPr>
              <a:t>1940-е</a:t>
            </a:r>
            <a:endParaRPr lang="ru-RU" sz="1050" b="1" dirty="0">
              <a:solidFill>
                <a:schemeClr val="bg1"/>
              </a:solidFill>
            </a:endParaRPr>
          </a:p>
        </p:txBody>
      </p:sp>
      <p:cxnSp>
        <p:nvCxnSpPr>
          <p:cNvPr id="31" name="Прямая соединительная линия 30"/>
          <p:cNvCxnSpPr/>
          <p:nvPr/>
        </p:nvCxnSpPr>
        <p:spPr>
          <a:xfrm>
            <a:off x="5940152" y="2701740"/>
            <a:ext cx="0" cy="1849504"/>
          </a:xfrm>
          <a:prstGeom prst="line">
            <a:avLst/>
          </a:prstGeom>
          <a:ln w="1270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2040502" y="3199427"/>
            <a:ext cx="5080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800" b="1" dirty="0" smtClean="0">
                <a:solidFill>
                  <a:schemeClr val="bg1"/>
                </a:solidFill>
              </a:rPr>
              <a:t>1949</a:t>
            </a:r>
            <a:endParaRPr lang="ru-RU" sz="800" b="1" dirty="0">
              <a:solidFill>
                <a:schemeClr val="bg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559003" y="3832455"/>
            <a:ext cx="1048746" cy="1077218"/>
          </a:xfrm>
          <a:prstGeom prst="rect">
            <a:avLst/>
          </a:prstGeom>
          <a:noFill/>
        </p:spPr>
        <p:txBody>
          <a:bodyPr wrap="square" lIns="72000" rtlCol="0">
            <a:spAutoFit/>
          </a:bodyPr>
          <a:lstStyle/>
          <a:p>
            <a:r>
              <a:rPr lang="ru-RU" sz="800" dirty="0" smtClean="0">
                <a:solidFill>
                  <a:schemeClr val="bg1"/>
                </a:solidFill>
              </a:rPr>
              <a:t>Освоено производство электронной аппаратуры ВТИ для авторегулирования технологических процессов</a:t>
            </a:r>
            <a:endParaRPr lang="ru-RU" sz="800" dirty="0">
              <a:solidFill>
                <a:schemeClr val="bg1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044504" y="2726551"/>
            <a:ext cx="62228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0" b="1" dirty="0" smtClean="0">
                <a:solidFill>
                  <a:schemeClr val="bg1"/>
                </a:solidFill>
              </a:rPr>
              <a:t>1950-е</a:t>
            </a:r>
            <a:endParaRPr lang="ru-RU" sz="1050" b="1" dirty="0">
              <a:solidFill>
                <a:schemeClr val="bg1"/>
              </a:solidFill>
            </a:endParaRPr>
          </a:p>
        </p:txBody>
      </p:sp>
      <p:cxnSp>
        <p:nvCxnSpPr>
          <p:cNvPr id="39" name="Прямая соединительная линия 38"/>
          <p:cNvCxnSpPr/>
          <p:nvPr/>
        </p:nvCxnSpPr>
        <p:spPr>
          <a:xfrm>
            <a:off x="3773132" y="3016487"/>
            <a:ext cx="0" cy="2657501"/>
          </a:xfrm>
          <a:prstGeom prst="line">
            <a:avLst/>
          </a:prstGeom>
          <a:ln w="1270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4291323" y="4381902"/>
            <a:ext cx="845787" cy="584775"/>
          </a:xfrm>
          <a:prstGeom prst="rect">
            <a:avLst/>
          </a:prstGeom>
          <a:noFill/>
        </p:spPr>
        <p:txBody>
          <a:bodyPr wrap="square" lIns="72000" rtlCol="0">
            <a:spAutoFit/>
          </a:bodyPr>
          <a:lstStyle/>
          <a:p>
            <a:r>
              <a:rPr lang="ru-RU" sz="800" dirty="0" smtClean="0">
                <a:solidFill>
                  <a:schemeClr val="bg1"/>
                </a:solidFill>
              </a:rPr>
              <a:t>Освоение энергоблока мощностью 150 МВт</a:t>
            </a:r>
            <a:endParaRPr lang="ru-RU" sz="800" dirty="0">
              <a:solidFill>
                <a:schemeClr val="bg1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265131" y="5217441"/>
            <a:ext cx="5080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800" b="1" dirty="0" smtClean="0">
                <a:solidFill>
                  <a:schemeClr val="bg1"/>
                </a:solidFill>
              </a:rPr>
              <a:t>1951</a:t>
            </a:r>
            <a:endParaRPr lang="ru-RU" sz="800" b="1" dirty="0">
              <a:solidFill>
                <a:schemeClr val="bg1"/>
              </a:solidFill>
            </a:endParaRPr>
          </a:p>
        </p:txBody>
      </p:sp>
      <p:cxnSp>
        <p:nvCxnSpPr>
          <p:cNvPr id="46" name="Прямая соединительная линия 45"/>
          <p:cNvCxnSpPr/>
          <p:nvPr/>
        </p:nvCxnSpPr>
        <p:spPr>
          <a:xfrm>
            <a:off x="4279439" y="3029657"/>
            <a:ext cx="0" cy="1880016"/>
          </a:xfrm>
          <a:prstGeom prst="line">
            <a:avLst/>
          </a:prstGeom>
          <a:ln w="1270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>
            <a:off x="4785746" y="3016487"/>
            <a:ext cx="0" cy="1095058"/>
          </a:xfrm>
          <a:prstGeom prst="line">
            <a:avLst/>
          </a:prstGeom>
          <a:ln w="1270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4281962" y="3411048"/>
            <a:ext cx="5080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800" b="1" dirty="0" smtClean="0">
                <a:solidFill>
                  <a:schemeClr val="bg1"/>
                </a:solidFill>
              </a:rPr>
              <a:t>1955</a:t>
            </a:r>
            <a:endParaRPr lang="ru-RU" sz="800" b="1" dirty="0">
              <a:solidFill>
                <a:schemeClr val="bg1"/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6043347" y="2728952"/>
            <a:ext cx="62228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0" b="1" dirty="0" smtClean="0">
                <a:solidFill>
                  <a:schemeClr val="bg1"/>
                </a:solidFill>
              </a:rPr>
              <a:t>1960-е</a:t>
            </a:r>
            <a:endParaRPr lang="ru-RU" sz="1050" b="1" dirty="0">
              <a:solidFill>
                <a:schemeClr val="bg1"/>
              </a:solidFill>
            </a:endParaRPr>
          </a:p>
        </p:txBody>
      </p:sp>
      <p:cxnSp>
        <p:nvCxnSpPr>
          <p:cNvPr id="63" name="Прямая соединительная линия 62"/>
          <p:cNvCxnSpPr/>
          <p:nvPr/>
        </p:nvCxnSpPr>
        <p:spPr>
          <a:xfrm>
            <a:off x="5851189" y="3016487"/>
            <a:ext cx="0" cy="2717563"/>
          </a:xfrm>
          <a:prstGeom prst="line">
            <a:avLst/>
          </a:prstGeom>
          <a:ln w="1270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5316077" y="5212323"/>
            <a:ext cx="5080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800" b="1" dirty="0" smtClean="0">
                <a:solidFill>
                  <a:schemeClr val="bg1"/>
                </a:solidFill>
              </a:rPr>
              <a:t>1961</a:t>
            </a:r>
            <a:endParaRPr lang="ru-RU" sz="800" b="1" dirty="0">
              <a:solidFill>
                <a:schemeClr val="bg1"/>
              </a:solidFill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5851187" y="5212323"/>
            <a:ext cx="845787" cy="584775"/>
          </a:xfrm>
          <a:prstGeom prst="rect">
            <a:avLst/>
          </a:prstGeom>
          <a:noFill/>
        </p:spPr>
        <p:txBody>
          <a:bodyPr wrap="square" lIns="72000" rtlCol="0">
            <a:spAutoFit/>
          </a:bodyPr>
          <a:lstStyle/>
          <a:p>
            <a:r>
              <a:rPr lang="ru-RU" sz="800" dirty="0" smtClean="0">
                <a:solidFill>
                  <a:schemeClr val="bg1"/>
                </a:solidFill>
              </a:rPr>
              <a:t>Освоение энергоблока мощностью 200 МВт</a:t>
            </a:r>
            <a:endParaRPr lang="ru-RU" sz="800" dirty="0">
              <a:solidFill>
                <a:schemeClr val="bg1"/>
              </a:solidFill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6351543" y="4386248"/>
            <a:ext cx="845787" cy="584775"/>
          </a:xfrm>
          <a:prstGeom prst="rect">
            <a:avLst/>
          </a:prstGeom>
          <a:noFill/>
        </p:spPr>
        <p:txBody>
          <a:bodyPr wrap="square" lIns="72000" rtlCol="0">
            <a:spAutoFit/>
          </a:bodyPr>
          <a:lstStyle/>
          <a:p>
            <a:r>
              <a:rPr lang="ru-RU" sz="800" dirty="0" smtClean="0">
                <a:solidFill>
                  <a:schemeClr val="bg1"/>
                </a:solidFill>
              </a:rPr>
              <a:t>Освоение энергоблока мощностью 300 МВт</a:t>
            </a:r>
            <a:endParaRPr lang="ru-RU" sz="800" dirty="0">
              <a:solidFill>
                <a:schemeClr val="bg1"/>
              </a:solidFill>
            </a:endParaRPr>
          </a:p>
        </p:txBody>
      </p:sp>
      <p:cxnSp>
        <p:nvCxnSpPr>
          <p:cNvPr id="67" name="Прямая соединительная линия 66"/>
          <p:cNvCxnSpPr/>
          <p:nvPr/>
        </p:nvCxnSpPr>
        <p:spPr>
          <a:xfrm>
            <a:off x="6354490" y="3016487"/>
            <a:ext cx="0" cy="1897532"/>
          </a:xfrm>
          <a:prstGeom prst="line">
            <a:avLst/>
          </a:prstGeom>
          <a:ln w="1270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5849017" y="4397851"/>
            <a:ext cx="5080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800" b="1" dirty="0" smtClean="0">
                <a:solidFill>
                  <a:schemeClr val="bg1"/>
                </a:solidFill>
              </a:rPr>
              <a:t>1964</a:t>
            </a:r>
            <a:endParaRPr lang="ru-RU" sz="800" b="1" dirty="0">
              <a:solidFill>
                <a:schemeClr val="bg1"/>
              </a:solidFill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6861385" y="3389241"/>
            <a:ext cx="830056" cy="584775"/>
          </a:xfrm>
          <a:prstGeom prst="rect">
            <a:avLst/>
          </a:prstGeom>
          <a:noFill/>
        </p:spPr>
        <p:txBody>
          <a:bodyPr wrap="square" lIns="72000" rtlCol="0">
            <a:spAutoFit/>
          </a:bodyPr>
          <a:lstStyle/>
          <a:p>
            <a:r>
              <a:rPr lang="ru-RU" sz="800" dirty="0">
                <a:solidFill>
                  <a:schemeClr val="bg1"/>
                </a:solidFill>
              </a:rPr>
              <a:t>Освоение </a:t>
            </a:r>
            <a:r>
              <a:rPr lang="ru-RU" sz="800" dirty="0" smtClean="0">
                <a:solidFill>
                  <a:schemeClr val="bg1"/>
                </a:solidFill>
              </a:rPr>
              <a:t>энергоблоков </a:t>
            </a:r>
            <a:r>
              <a:rPr lang="ru-RU" sz="800" dirty="0">
                <a:solidFill>
                  <a:schemeClr val="bg1"/>
                </a:solidFill>
              </a:rPr>
              <a:t>мощностью </a:t>
            </a:r>
            <a:r>
              <a:rPr lang="ru-RU" sz="800" dirty="0" smtClean="0">
                <a:solidFill>
                  <a:schemeClr val="bg1"/>
                </a:solidFill>
              </a:rPr>
              <a:t>500  и 800 МВт</a:t>
            </a:r>
            <a:endParaRPr lang="ru-RU" sz="800" dirty="0">
              <a:solidFill>
                <a:schemeClr val="bg1"/>
              </a:solidFill>
            </a:endParaRPr>
          </a:p>
        </p:txBody>
      </p:sp>
      <p:cxnSp>
        <p:nvCxnSpPr>
          <p:cNvPr id="73" name="Прямая соединительная линия 72"/>
          <p:cNvCxnSpPr/>
          <p:nvPr/>
        </p:nvCxnSpPr>
        <p:spPr>
          <a:xfrm>
            <a:off x="6863802" y="3002069"/>
            <a:ext cx="0" cy="909531"/>
          </a:xfrm>
          <a:prstGeom prst="line">
            <a:avLst/>
          </a:prstGeom>
          <a:ln w="1270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6360018" y="3396630"/>
            <a:ext cx="5080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800" b="1" dirty="0" smtClean="0">
                <a:solidFill>
                  <a:schemeClr val="bg1"/>
                </a:solidFill>
              </a:rPr>
              <a:t>1968</a:t>
            </a:r>
            <a:endParaRPr lang="ru-RU" sz="800" b="1" dirty="0">
              <a:solidFill>
                <a:schemeClr val="bg1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7451271" y="2722036"/>
            <a:ext cx="62228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0" b="1" dirty="0" smtClean="0">
                <a:solidFill>
                  <a:schemeClr val="bg1"/>
                </a:solidFill>
              </a:rPr>
              <a:t>1970-е</a:t>
            </a:r>
            <a:endParaRPr lang="ru-RU" sz="1050" b="1" dirty="0">
              <a:solidFill>
                <a:schemeClr val="bg1"/>
              </a:solidFill>
            </a:endParaRPr>
          </a:p>
        </p:txBody>
      </p:sp>
      <p:cxnSp>
        <p:nvCxnSpPr>
          <p:cNvPr id="76" name="Прямая соединительная линия 75"/>
          <p:cNvCxnSpPr/>
          <p:nvPr/>
        </p:nvCxnSpPr>
        <p:spPr>
          <a:xfrm>
            <a:off x="7793652" y="2537173"/>
            <a:ext cx="0" cy="2590563"/>
          </a:xfrm>
          <a:prstGeom prst="line">
            <a:avLst/>
          </a:prstGeom>
          <a:ln w="1270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Box 76"/>
          <p:cNvSpPr txBox="1"/>
          <p:nvPr/>
        </p:nvSpPr>
        <p:spPr>
          <a:xfrm>
            <a:off x="7227304" y="5221087"/>
            <a:ext cx="5080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800" b="1" dirty="0" smtClean="0">
                <a:solidFill>
                  <a:schemeClr val="bg1"/>
                </a:solidFill>
              </a:rPr>
              <a:t>1973</a:t>
            </a:r>
            <a:endParaRPr lang="ru-RU" sz="800" b="1" dirty="0">
              <a:solidFill>
                <a:schemeClr val="bg1"/>
              </a:solidFill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8006096" y="2722036"/>
            <a:ext cx="62228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0" b="1" dirty="0" smtClean="0">
                <a:solidFill>
                  <a:schemeClr val="bg1"/>
                </a:solidFill>
              </a:rPr>
              <a:t>1980-е</a:t>
            </a:r>
            <a:endParaRPr lang="ru-RU" sz="1050" b="1" dirty="0">
              <a:solidFill>
                <a:schemeClr val="bg1"/>
              </a:solidFill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8327503" y="4378648"/>
            <a:ext cx="809605" cy="584775"/>
          </a:xfrm>
          <a:prstGeom prst="rect">
            <a:avLst/>
          </a:prstGeom>
          <a:noFill/>
        </p:spPr>
        <p:txBody>
          <a:bodyPr wrap="square" lIns="72000" rtlCol="0">
            <a:spAutoFit/>
          </a:bodyPr>
          <a:lstStyle/>
          <a:p>
            <a:r>
              <a:rPr lang="ru-RU" sz="800" dirty="0" smtClean="0">
                <a:solidFill>
                  <a:schemeClr val="bg1"/>
                </a:solidFill>
              </a:rPr>
              <a:t>Освоение энергоблока мощностью 1200 МВт</a:t>
            </a:r>
            <a:endParaRPr lang="ru-RU" sz="800" dirty="0">
              <a:solidFill>
                <a:schemeClr val="bg1"/>
              </a:solidFill>
            </a:endParaRPr>
          </a:p>
        </p:txBody>
      </p:sp>
      <p:cxnSp>
        <p:nvCxnSpPr>
          <p:cNvPr id="84" name="Прямая соединительная линия 83"/>
          <p:cNvCxnSpPr/>
          <p:nvPr/>
        </p:nvCxnSpPr>
        <p:spPr>
          <a:xfrm>
            <a:off x="8318337" y="3008887"/>
            <a:ext cx="0" cy="1897532"/>
          </a:xfrm>
          <a:prstGeom prst="line">
            <a:avLst/>
          </a:prstGeom>
          <a:ln w="1270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Box 84"/>
          <p:cNvSpPr txBox="1"/>
          <p:nvPr/>
        </p:nvSpPr>
        <p:spPr>
          <a:xfrm>
            <a:off x="7812864" y="4390251"/>
            <a:ext cx="5080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800" b="1" dirty="0" smtClean="0">
                <a:solidFill>
                  <a:schemeClr val="bg1"/>
                </a:solidFill>
              </a:rPr>
              <a:t>1982</a:t>
            </a:r>
            <a:endParaRPr lang="ru-RU" sz="800" b="1" dirty="0">
              <a:solidFill>
                <a:schemeClr val="bg1"/>
              </a:solidFill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6207840"/>
              </p:ext>
            </p:extLst>
          </p:nvPr>
        </p:nvGraphicFramePr>
        <p:xfrm>
          <a:off x="383554" y="2206080"/>
          <a:ext cx="8342850" cy="2991075"/>
        </p:xfrm>
        <a:graphic>
          <a:graphicData uri="http://schemas.openxmlformats.org/drawingml/2006/table">
            <a:tbl>
              <a:tblPr firstRow="1" firstCol="1" bandRow="1" bandCol="1">
                <a:tableStyleId>{8A107856-5554-42FB-B03E-39F5DBC370BA}</a:tableStyleId>
              </a:tblPr>
              <a:tblGrid>
                <a:gridCol w="1922531"/>
                <a:gridCol w="1564338"/>
                <a:gridCol w="1949692"/>
                <a:gridCol w="1222271"/>
                <a:gridCol w="1684018"/>
              </a:tblGrid>
              <a:tr h="11460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Тепловая мощность котлов </a:t>
                      </a:r>
                      <a:r>
                        <a:rPr lang="en-US" sz="1600" dirty="0">
                          <a:effectLst/>
                        </a:rPr>
                        <a:t>Q</a:t>
                      </a:r>
                      <a:r>
                        <a:rPr lang="ru-RU" sz="1600" dirty="0">
                          <a:effectLst/>
                        </a:rPr>
                        <a:t>, </a:t>
                      </a:r>
                      <a:r>
                        <a:rPr lang="ru-RU" sz="1600" dirty="0" err="1">
                          <a:effectLst/>
                        </a:rPr>
                        <a:t>МВт</a:t>
                      </a:r>
                      <a:r>
                        <a:rPr lang="ru-RU" sz="1600" baseline="-25000" dirty="0" err="1">
                          <a:effectLst/>
                        </a:rPr>
                        <a:t>т</a:t>
                      </a:r>
                      <a:r>
                        <a:rPr lang="ru-RU" sz="1600" baseline="-25000" dirty="0">
                          <a:effectLst/>
                        </a:rPr>
                        <a:t> </a:t>
                      </a:r>
                      <a:r>
                        <a:rPr lang="ru-RU" sz="1600" dirty="0">
                          <a:effectLst/>
                        </a:rPr>
                        <a:t>(</a:t>
                      </a:r>
                      <a:r>
                        <a:rPr lang="ru-RU" sz="1600" dirty="0" smtClean="0">
                          <a:effectLst/>
                        </a:rPr>
                        <a:t>паро-производительность </a:t>
                      </a:r>
                      <a:r>
                        <a:rPr lang="ru-RU" sz="1600" dirty="0">
                          <a:effectLst/>
                        </a:rPr>
                        <a:t>котла </a:t>
                      </a:r>
                      <a:r>
                        <a:rPr lang="en-US" sz="1600" dirty="0">
                          <a:effectLst/>
                        </a:rPr>
                        <a:t>D</a:t>
                      </a:r>
                      <a:r>
                        <a:rPr lang="ru-RU" sz="1600" dirty="0">
                          <a:effectLst/>
                        </a:rPr>
                        <a:t>, т/ч)</a:t>
                      </a:r>
                      <a:endParaRPr lang="ru-RU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Приведенное содержание серы </a:t>
                      </a:r>
                      <a:r>
                        <a:rPr lang="en-US" sz="1600" dirty="0">
                          <a:effectLst/>
                        </a:rPr>
                        <a:t>S</a:t>
                      </a:r>
                      <a:r>
                        <a:rPr lang="ru-RU" sz="1600" baseline="-25000" dirty="0" err="1">
                          <a:effectLst/>
                        </a:rPr>
                        <a:t>пр</a:t>
                      </a:r>
                      <a:r>
                        <a:rPr lang="ru-RU" sz="1600" dirty="0">
                          <a:effectLst/>
                        </a:rPr>
                        <a:t>, %∙кг/МДж</a:t>
                      </a:r>
                      <a:endParaRPr lang="ru-RU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Массовый выброс </a:t>
                      </a:r>
                      <a:r>
                        <a:rPr lang="en-US" sz="1600" dirty="0" err="1">
                          <a:effectLst/>
                        </a:rPr>
                        <a:t>SO</a:t>
                      </a:r>
                      <a:r>
                        <a:rPr lang="en-US" sz="1600" baseline="-25000" dirty="0" err="1">
                          <a:effectLst/>
                        </a:rPr>
                        <a:t>x</a:t>
                      </a:r>
                      <a:r>
                        <a:rPr lang="en-US" sz="1600" baseline="-25000" dirty="0">
                          <a:effectLst/>
                        </a:rPr>
                        <a:t> </a:t>
                      </a:r>
                      <a:r>
                        <a:rPr lang="ru-RU" sz="1600" dirty="0">
                          <a:effectLst/>
                        </a:rPr>
                        <a:t>на единицу тепловой энергии, г/МДж</a:t>
                      </a:r>
                      <a:endParaRPr lang="ru-RU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</a:rPr>
                        <a:t>Массовый выброс </a:t>
                      </a:r>
                      <a:r>
                        <a:rPr lang="en-US" sz="1600">
                          <a:effectLst/>
                        </a:rPr>
                        <a:t>SO</a:t>
                      </a:r>
                      <a:r>
                        <a:rPr lang="en-US" sz="1600" baseline="-25000">
                          <a:effectLst/>
                        </a:rPr>
                        <a:t>x</a:t>
                      </a:r>
                      <a:r>
                        <a:rPr lang="ru-RU" sz="1600">
                          <a:effectLst/>
                        </a:rPr>
                        <a:t>,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</a:rPr>
                        <a:t>кг/ту.т.</a:t>
                      </a:r>
                      <a:endParaRPr lang="ru-RU" sz="16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</a:rPr>
                        <a:t>Массовая концентрация </a:t>
                      </a:r>
                      <a:r>
                        <a:rPr lang="en-US" sz="1600">
                          <a:effectLst/>
                        </a:rPr>
                        <a:t>SO</a:t>
                      </a:r>
                      <a:r>
                        <a:rPr lang="en-US" sz="1600" baseline="-25000">
                          <a:effectLst/>
                        </a:rPr>
                        <a:t>x</a:t>
                      </a:r>
                      <a:r>
                        <a:rPr lang="ru-RU" sz="1600">
                          <a:effectLst/>
                        </a:rPr>
                        <a:t>в дымовых газах при α=1,4, мг/м</a:t>
                      </a:r>
                      <a:r>
                        <a:rPr lang="ru-RU" sz="1600" baseline="30000">
                          <a:effectLst/>
                        </a:rPr>
                        <a:t>3</a:t>
                      </a:r>
                      <a:r>
                        <a:rPr lang="ru-RU" sz="1600">
                          <a:effectLst/>
                        </a:rPr>
                        <a:t>*</a:t>
                      </a:r>
                      <a:endParaRPr lang="ru-RU" sz="16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592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</a:rPr>
                        <a:t>до 299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</a:rPr>
                        <a:t>(до 420)</a:t>
                      </a:r>
                      <a:endParaRPr lang="ru-RU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0,045 и менее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более 0,045</a:t>
                      </a:r>
                      <a:endParaRPr lang="ru-RU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0,875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1,5</a:t>
                      </a:r>
                      <a:endParaRPr lang="ru-RU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25,7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44,0</a:t>
                      </a:r>
                      <a:endParaRPr lang="ru-RU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2000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3400</a:t>
                      </a:r>
                      <a:endParaRPr lang="ru-RU" sz="16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592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</a:rPr>
                        <a:t>300 и более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effectLst/>
                        </a:rPr>
                        <a:t>(420 и более)</a:t>
                      </a:r>
                      <a:endParaRPr lang="ru-RU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0,045 и менее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более 0,045</a:t>
                      </a:r>
                      <a:endParaRPr lang="ru-RU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0,875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1,3</a:t>
                      </a:r>
                      <a:endParaRPr lang="ru-RU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25,7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38</a:t>
                      </a:r>
                      <a:endParaRPr lang="ru-RU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2000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3000</a:t>
                      </a:r>
                      <a:endParaRPr lang="ru-RU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70511"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b="0" dirty="0">
                          <a:effectLst/>
                        </a:rPr>
                        <a:t>* - при нормальных условиях (температура 0 °С, давление 101,3 кПа), рассчитанная на сухие газы</a:t>
                      </a:r>
                      <a:endParaRPr lang="ru-RU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383554" y="1187329"/>
            <a:ext cx="83649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Нормативы удельных выбросов в атмосферу оксидов серы для котельных установок, вводимых на ТЭС до </a:t>
            </a:r>
            <a:r>
              <a:rPr lang="ru-RU" dirty="0"/>
              <a:t>31 декабря 2000 г</a:t>
            </a:r>
            <a:r>
              <a:rPr lang="ru-RU" dirty="0" smtClean="0"/>
              <a:t>.,</a:t>
            </a:r>
          </a:p>
          <a:p>
            <a:pPr algn="ctr"/>
            <a:r>
              <a:rPr lang="ru-RU" dirty="0" smtClean="0"/>
              <a:t> </a:t>
            </a:r>
            <a:r>
              <a:rPr lang="ru-RU" dirty="0"/>
              <a:t>для твёрдых и жидких видов топлива</a:t>
            </a:r>
          </a:p>
        </p:txBody>
      </p:sp>
    </p:spTree>
    <p:extLst>
      <p:ext uri="{BB962C8B-B14F-4D97-AF65-F5344CB8AC3E}">
        <p14:creationId xmlns:p14="http://schemas.microsoft.com/office/powerpoint/2010/main" val="3594634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424001" y="6480000"/>
            <a:ext cx="720000" cy="216000"/>
          </a:xfrm>
          <a:solidFill>
            <a:srgbClr val="00478E"/>
          </a:solidFill>
        </p:spPr>
        <p:txBody>
          <a:bodyPr/>
          <a:lstStyle/>
          <a:p>
            <a:fld id="{9319AAC1-1FEA-4712-B48C-47DAEA3ACF42}" type="slidenum">
              <a:rPr lang="ru-RU" smtClean="0">
                <a:solidFill>
                  <a:schemeClr val="bg1"/>
                </a:solidFill>
              </a:rPr>
              <a:t>6</a:t>
            </a:fld>
            <a:endParaRPr lang="ru-RU" dirty="0">
              <a:solidFill>
                <a:schemeClr val="bg1"/>
              </a:solidFill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0" y="936000"/>
            <a:ext cx="9144000" cy="0"/>
          </a:xfrm>
          <a:prstGeom prst="line">
            <a:avLst/>
          </a:prstGeom>
          <a:ln w="57150">
            <a:solidFill>
              <a:srgbClr val="E06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" y="144000"/>
            <a:ext cx="2603077" cy="720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80000" y="360000"/>
            <a:ext cx="626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800" b="1" dirty="0">
                <a:solidFill>
                  <a:srgbClr val="00478E"/>
                </a:solidFill>
              </a:rPr>
              <a:t>ГОСТ Р 50831-95</a:t>
            </a:r>
          </a:p>
        </p:txBody>
      </p:sp>
      <p:graphicFrame>
        <p:nvGraphicFramePr>
          <p:cNvPr id="25" name="Таблица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6857250"/>
              </p:ext>
            </p:extLst>
          </p:nvPr>
        </p:nvGraphicFramePr>
        <p:xfrm>
          <a:off x="468731" y="2185896"/>
          <a:ext cx="8197814" cy="4230594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1798764"/>
                <a:gridCol w="1599763"/>
                <a:gridCol w="1599763"/>
                <a:gridCol w="1522229"/>
                <a:gridCol w="1677295"/>
              </a:tblGrid>
              <a:tr h="136578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>
                          <a:effectLst/>
                        </a:rPr>
                        <a:t>Тепловая мощность котлов Q, </a:t>
                      </a:r>
                      <a:r>
                        <a:rPr lang="ru-RU" sz="1600" b="1" dirty="0" err="1">
                          <a:effectLst/>
                        </a:rPr>
                        <a:t>МВт</a:t>
                      </a:r>
                      <a:r>
                        <a:rPr lang="ru-RU" sz="1600" b="1" baseline="-25000" dirty="0" err="1">
                          <a:effectLst/>
                        </a:rPr>
                        <a:t>т</a:t>
                      </a:r>
                      <a:r>
                        <a:rPr lang="ru-RU" sz="1600" b="1" dirty="0">
                          <a:effectLst/>
                        </a:rPr>
                        <a:t> (</a:t>
                      </a:r>
                      <a:r>
                        <a:rPr lang="ru-RU" sz="1600" b="1" dirty="0" err="1">
                          <a:effectLst/>
                        </a:rPr>
                        <a:t>паропроизво-дительность</a:t>
                      </a:r>
                      <a:r>
                        <a:rPr lang="ru-RU" sz="1600" b="1" dirty="0">
                          <a:effectLst/>
                        </a:rPr>
                        <a:t> котла D, т/ч)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Приведенное содержание серы </a:t>
                      </a:r>
                      <a:r>
                        <a:rPr lang="ru-RU" sz="1600" b="1" dirty="0" err="1">
                          <a:effectLst/>
                        </a:rPr>
                        <a:t>S</a:t>
                      </a:r>
                      <a:r>
                        <a:rPr lang="ru-RU" sz="1600" b="1" baseline="-25000" dirty="0" err="1">
                          <a:effectLst/>
                        </a:rPr>
                        <a:t>пр</a:t>
                      </a:r>
                      <a:r>
                        <a:rPr lang="ru-RU" sz="1600" b="1" dirty="0">
                          <a:effectLst/>
                        </a:rPr>
                        <a:t>,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%∙кг/МДж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Массовый выброс </a:t>
                      </a:r>
                      <a:r>
                        <a:rPr lang="ru-RU" sz="1600" b="1" dirty="0" err="1">
                          <a:effectLst/>
                        </a:rPr>
                        <a:t>SO</a:t>
                      </a:r>
                      <a:r>
                        <a:rPr lang="ru-RU" sz="1600" b="1" baseline="-25000" dirty="0" err="1">
                          <a:effectLst/>
                        </a:rPr>
                        <a:t>Х</a:t>
                      </a:r>
                      <a:r>
                        <a:rPr lang="ru-RU" sz="1600" b="1" dirty="0" err="1">
                          <a:effectLst/>
                        </a:rPr>
                        <a:t>на</a:t>
                      </a:r>
                      <a:r>
                        <a:rPr lang="ru-RU" sz="1600" b="1" dirty="0">
                          <a:effectLst/>
                        </a:rPr>
                        <a:t> </a:t>
                      </a:r>
                      <a:r>
                        <a:rPr lang="ru-RU" sz="1600" b="1" dirty="0" smtClean="0">
                          <a:effectLst/>
                        </a:rPr>
                        <a:t>единицу тепловой </a:t>
                      </a:r>
                      <a:r>
                        <a:rPr lang="ru-RU" sz="1600" b="1" dirty="0">
                          <a:effectLst/>
                        </a:rPr>
                        <a:t>энергии,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г/МДж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Массовый выброс SO</a:t>
                      </a:r>
                      <a:r>
                        <a:rPr lang="ru-RU" sz="1600" b="1" baseline="-25000" dirty="0">
                          <a:effectLst/>
                        </a:rPr>
                        <a:t>Х</a:t>
                      </a:r>
                      <a:r>
                        <a:rPr lang="ru-RU" sz="1600" b="1" dirty="0">
                          <a:effectLst/>
                        </a:rPr>
                        <a:t>,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кг/</a:t>
                      </a:r>
                      <a:r>
                        <a:rPr lang="ru-RU" sz="1600" b="1" dirty="0" err="1">
                          <a:effectLst/>
                        </a:rPr>
                        <a:t>ту.т</a:t>
                      </a:r>
                      <a:r>
                        <a:rPr lang="ru-RU" sz="1600" b="1" dirty="0">
                          <a:effectLst/>
                        </a:rPr>
                        <a:t>.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Массовая концентрация SO</a:t>
                      </a:r>
                      <a:r>
                        <a:rPr lang="ru-RU" sz="1600" b="1" baseline="-25000" dirty="0">
                          <a:effectLst/>
                        </a:rPr>
                        <a:t>Х</a:t>
                      </a:r>
                      <a:r>
                        <a:rPr lang="ru-RU" sz="1600" b="1" dirty="0">
                          <a:effectLst/>
                        </a:rPr>
                        <a:t> в дымовых газах при </a:t>
                      </a:r>
                      <a:r>
                        <a:rPr lang="ru-RU" sz="1600" b="1" dirty="0">
                          <a:effectLst/>
                          <a:sym typeface="Symbol" panose="05050102010706020507" pitchFamily="18" charset="2"/>
                        </a:rPr>
                        <a:t></a:t>
                      </a:r>
                      <a:r>
                        <a:rPr lang="ru-RU" sz="1600" b="1" dirty="0">
                          <a:effectLst/>
                        </a:rPr>
                        <a:t>=1,4,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мг/м</a:t>
                      </a:r>
                      <a:r>
                        <a:rPr lang="ru-RU" sz="1600" b="1" baseline="30000" dirty="0">
                          <a:effectLst/>
                        </a:rPr>
                        <a:t>3</a:t>
                      </a:r>
                      <a:r>
                        <a:rPr lang="ru-RU" sz="1600" b="1" dirty="0">
                          <a:effectLst/>
                        </a:rPr>
                        <a:t>*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3272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до 199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(до 320)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0,45 и менее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более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0,5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0,6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14,7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17,6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1200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1400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8433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200-249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(320-400</a:t>
                      </a:r>
                      <a:r>
                        <a:rPr lang="ru-RU" sz="1600" dirty="0" smtClean="0">
                          <a:effectLst/>
                        </a:rPr>
                        <a:t>)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0,45 и менее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более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0,4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0,45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11,7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13,1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950</a:t>
                      </a:r>
                      <a:endParaRPr lang="ru-RU" sz="1600" dirty="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1050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4541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250-299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(400-420</a:t>
                      </a:r>
                      <a:r>
                        <a:rPr lang="ru-RU" sz="1600" dirty="0" smtClean="0">
                          <a:effectLst/>
                        </a:rPr>
                        <a:t>)</a:t>
                      </a:r>
                      <a:endParaRPr lang="ru-RU" sz="16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</a:rPr>
                        <a:t>0,45 и менее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</a:rPr>
                        <a:t>более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0,3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0,3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8,8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8,8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700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700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4541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300 и более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(420 и более)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-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600">
                          <a:effectLst/>
                        </a:rPr>
                        <a:t>0,3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8,8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700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9634"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effectLst/>
                        </a:rPr>
                        <a:t>* - при нормальных условиях (температура 0</a:t>
                      </a:r>
                      <a:r>
                        <a:rPr lang="ru-RU" sz="1200" dirty="0">
                          <a:effectLst/>
                          <a:sym typeface="Symbol" panose="05050102010706020507" pitchFamily="18" charset="2"/>
                        </a:rPr>
                        <a:t></a:t>
                      </a:r>
                      <a:r>
                        <a:rPr lang="ru-RU" sz="1200" dirty="0">
                          <a:effectLst/>
                        </a:rPr>
                        <a:t>С, давление 101,3 кПа), рассчитанная на сухие газы</a:t>
                      </a:r>
                      <a:endParaRPr lang="ru-RU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395536" y="1196752"/>
            <a:ext cx="82809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dirty="0"/>
              <a:t>Нормативы удельных выбросов в атмосферу оксидов серы для котельных установок, </a:t>
            </a:r>
            <a:r>
              <a:rPr lang="ru-RU" altLang="ru-RU" dirty="0" smtClean="0"/>
              <a:t>вводимых </a:t>
            </a:r>
            <a:r>
              <a:rPr lang="ru-RU" altLang="ru-RU" dirty="0"/>
              <a:t>на ТЭС с 1 января 2001 г., </a:t>
            </a:r>
            <a:endParaRPr lang="ru-RU" altLang="ru-RU" dirty="0" smtClean="0"/>
          </a:p>
          <a:p>
            <a:pPr lvl="0" indent="45085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dirty="0" smtClean="0"/>
              <a:t>для </a:t>
            </a:r>
            <a:r>
              <a:rPr lang="ru-RU" altLang="ru-RU" dirty="0"/>
              <a:t>твёрдых и жидких видов топлива</a:t>
            </a:r>
          </a:p>
        </p:txBody>
      </p:sp>
    </p:spTree>
    <p:extLst>
      <p:ext uri="{BB962C8B-B14F-4D97-AF65-F5344CB8AC3E}">
        <p14:creationId xmlns:p14="http://schemas.microsoft.com/office/powerpoint/2010/main" val="1278631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424001" y="6480000"/>
            <a:ext cx="720000" cy="216000"/>
          </a:xfrm>
          <a:solidFill>
            <a:srgbClr val="00478E"/>
          </a:solidFill>
        </p:spPr>
        <p:txBody>
          <a:bodyPr/>
          <a:lstStyle/>
          <a:p>
            <a:fld id="{9319AAC1-1FEA-4712-B48C-47DAEA3ACF42}" type="slidenum">
              <a:rPr lang="ru-RU" smtClean="0">
                <a:solidFill>
                  <a:schemeClr val="bg1"/>
                </a:solidFill>
              </a:rPr>
              <a:t>7</a:t>
            </a:fld>
            <a:endParaRPr lang="ru-RU" dirty="0">
              <a:solidFill>
                <a:schemeClr val="bg1"/>
              </a:solidFill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0" y="936000"/>
            <a:ext cx="9144000" cy="0"/>
          </a:xfrm>
          <a:prstGeom prst="line">
            <a:avLst/>
          </a:prstGeom>
          <a:ln w="57150">
            <a:solidFill>
              <a:srgbClr val="E06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" y="144000"/>
            <a:ext cx="2603077" cy="720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80000" y="360000"/>
            <a:ext cx="626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800" b="1" dirty="0" smtClean="0">
                <a:solidFill>
                  <a:srgbClr val="00478E"/>
                </a:solidFill>
              </a:rPr>
              <a:t>Российское законодательство</a:t>
            </a:r>
            <a:endParaRPr lang="ru-RU" sz="2800" b="1" dirty="0">
              <a:solidFill>
                <a:srgbClr val="00478E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89373" y="1316633"/>
            <a:ext cx="828092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000" dirty="0"/>
              <a:t>Постановлением Госстандарта Российской Федерации был введен в действие ГОСТ Р 50831-95 «Установки котельные. Тепломеханическое оборудование. Общие технические требования», который ввел в действие новые нормативы удельных выбросов загрязняющих веществ в атмосферу для котельных установок ТЭС.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749413" y="5301208"/>
            <a:ext cx="79208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000" dirty="0" smtClean="0"/>
              <a:t>Распоряжение Правительства </a:t>
            </a:r>
            <a:r>
              <a:rPr lang="ru-RU" altLang="ru-RU" sz="2000" dirty="0"/>
              <a:t>РФ от 19 марта 2014 г. № 398-р Разработка </a:t>
            </a:r>
            <a:r>
              <a:rPr lang="ru-RU" altLang="ru-RU" sz="2000" dirty="0" smtClean="0"/>
              <a:t>информационно-технологических справочников (ИТС)                  до 2018 г.</a:t>
            </a:r>
            <a:endParaRPr lang="ru-RU" altLang="ru-RU" sz="20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89373" y="3516962"/>
            <a:ext cx="82809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000" dirty="0" smtClean="0"/>
              <a:t>Федеральный закон №219 от 21.07.2014 г. «О внесении изменений в Федеральный закон «Об охране окружающей среды» и отдельные законодательные акты Российской Федерации»</a:t>
            </a:r>
            <a:endParaRPr lang="ru-RU" altLang="ru-RU" sz="2000" dirty="0"/>
          </a:p>
        </p:txBody>
      </p:sp>
    </p:spTree>
    <p:extLst>
      <p:ext uri="{BB962C8B-B14F-4D97-AF65-F5344CB8AC3E}">
        <p14:creationId xmlns:p14="http://schemas.microsoft.com/office/powerpoint/2010/main" val="3094630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424001" y="6480000"/>
            <a:ext cx="720000" cy="216000"/>
          </a:xfrm>
          <a:solidFill>
            <a:srgbClr val="00478E"/>
          </a:solidFill>
        </p:spPr>
        <p:txBody>
          <a:bodyPr/>
          <a:lstStyle/>
          <a:p>
            <a:pPr algn="r"/>
            <a:fld id="{9319AAC1-1FEA-4712-B48C-47DAEA3ACF42}" type="slidenum">
              <a:rPr lang="ru-RU" smtClean="0">
                <a:solidFill>
                  <a:schemeClr val="bg1"/>
                </a:solidFill>
              </a:rPr>
              <a:pPr algn="r"/>
              <a:t>8</a:t>
            </a:fld>
            <a:endParaRPr lang="ru-RU" dirty="0">
              <a:solidFill>
                <a:schemeClr val="bg1"/>
              </a:solidFill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0" y="936000"/>
            <a:ext cx="9144000" cy="0"/>
          </a:xfrm>
          <a:prstGeom prst="line">
            <a:avLst/>
          </a:prstGeom>
          <a:ln w="57150">
            <a:solidFill>
              <a:srgbClr val="E06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" y="144000"/>
            <a:ext cx="2603077" cy="720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483768" y="332656"/>
            <a:ext cx="666023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100" b="1" dirty="0" smtClean="0">
                <a:solidFill>
                  <a:srgbClr val="00478E"/>
                </a:solidFill>
              </a:rPr>
              <a:t>Нормативы </a:t>
            </a:r>
            <a:r>
              <a:rPr lang="ru-RU" sz="2100" b="1" dirty="0">
                <a:solidFill>
                  <a:srgbClr val="00478E"/>
                </a:solidFill>
              </a:rPr>
              <a:t>выбросов SO</a:t>
            </a:r>
            <a:r>
              <a:rPr lang="ru-RU" sz="2100" b="1" baseline="-25000" dirty="0">
                <a:solidFill>
                  <a:srgbClr val="00478E"/>
                </a:solidFill>
              </a:rPr>
              <a:t>2</a:t>
            </a:r>
            <a:r>
              <a:rPr lang="ru-RU" sz="2100" b="1" dirty="0">
                <a:solidFill>
                  <a:srgbClr val="00478E"/>
                </a:solidFill>
              </a:rPr>
              <a:t> в мировой энергетике </a:t>
            </a: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899592" y="1008001"/>
            <a:ext cx="673196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3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381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Предельные концентрации* </a:t>
            </a:r>
            <a:r>
              <a:rPr kumimoji="0" lang="en-US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SO</a:t>
            </a:r>
            <a:r>
              <a:rPr kumimoji="0" lang="ru-RU" altLang="ru-RU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, принятые для </a:t>
            </a: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новых 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котельных установок в странах  ЕС и России  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5118542"/>
              </p:ext>
            </p:extLst>
          </p:nvPr>
        </p:nvGraphicFramePr>
        <p:xfrm>
          <a:off x="467544" y="1628799"/>
          <a:ext cx="8280919" cy="5089932"/>
        </p:xfrm>
        <a:graphic>
          <a:graphicData uri="http://schemas.openxmlformats.org/drawingml/2006/table">
            <a:tbl>
              <a:tblPr firstRow="1" firstCol="1" bandRow="1" bandCol="1">
                <a:tableStyleId>{8A107856-5554-42FB-B03E-39F5DBC370BA}</a:tableStyleId>
              </a:tblPr>
              <a:tblGrid>
                <a:gridCol w="1584176"/>
                <a:gridCol w="1234686"/>
                <a:gridCol w="1512373"/>
                <a:gridCol w="1974842"/>
                <a:gridCol w="1974842"/>
              </a:tblGrid>
              <a:tr h="318107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Вид топлива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Тепловая мощность установки, </a:t>
                      </a:r>
                      <a:r>
                        <a:rPr lang="ru-RU" sz="1400" dirty="0" err="1">
                          <a:effectLst/>
                        </a:rPr>
                        <a:t>МВт</a:t>
                      </a:r>
                      <a:r>
                        <a:rPr lang="ru-RU" sz="1400" baseline="-25000" dirty="0" err="1">
                          <a:effectLst/>
                        </a:rPr>
                        <a:t>т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Предельные концентрации* </a:t>
                      </a:r>
                      <a:r>
                        <a:rPr lang="en-US" sz="1400">
                          <a:effectLst/>
                        </a:rPr>
                        <a:t>SO</a:t>
                      </a:r>
                      <a:r>
                        <a:rPr lang="ru-RU" sz="1400" baseline="-25000">
                          <a:effectLst/>
                        </a:rPr>
                        <a:t>2, </a:t>
                      </a:r>
                      <a:r>
                        <a:rPr lang="ru-RU" sz="1400">
                          <a:effectLst/>
                        </a:rPr>
                        <a:t>мг/м</a:t>
                      </a:r>
                      <a:r>
                        <a:rPr lang="ru-RU" sz="1400" baseline="30000">
                          <a:effectLst/>
                        </a:rPr>
                        <a:t>3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960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ЕС (Директива 2010/75/ЕС) 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РФ(ГОСТ Р 50831-95)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кот устан (введены 01.01.2001г.)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ИТС 38-2017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(технологические показатели НДТ)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</a:tr>
              <a:tr h="4594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Кот.устан.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(введены 01.01.2001г.)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</a:tr>
              <a:tr h="222749">
                <a:tc row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Твёрдое </a:t>
                      </a:r>
                      <a:r>
                        <a:rPr lang="ru-RU" sz="1400" dirty="0">
                          <a:effectLst/>
                        </a:rPr>
                        <a:t>топливо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50-100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400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1200-1400**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1400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</a:tr>
              <a:tr h="26746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100-199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200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1200-1400**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1400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</a:tr>
              <a:tr h="24868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200-249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200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950-1050**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1400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</a:tr>
              <a:tr h="2227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</a:rPr>
                        <a:t>250</a:t>
                      </a:r>
                      <a:r>
                        <a:rPr lang="ru-RU" sz="1400">
                          <a:effectLst/>
                        </a:rPr>
                        <a:t>-300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200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en-US" sz="1400">
                          <a:effectLst/>
                        </a:rPr>
                        <a:t>700-700</a:t>
                      </a:r>
                      <a:r>
                        <a:rPr lang="ru-RU" sz="1400">
                          <a:effectLst/>
                        </a:rPr>
                        <a:t>**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1400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</a:tr>
              <a:tr h="45819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sym typeface="Symbol" panose="05050102010706020507" pitchFamily="18" charset="2"/>
                        </a:rPr>
                        <a:t></a:t>
                      </a:r>
                      <a:r>
                        <a:rPr lang="ru-RU" sz="1400" dirty="0">
                          <a:effectLst/>
                        </a:rPr>
                        <a:t>300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150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200***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700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1200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</a:tr>
              <a:tr h="222749">
                <a:tc row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Жидкое топливо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50-100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292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1200-1400**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1400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</a:tr>
              <a:tr h="2227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100-199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167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1200-1400**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1200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</a:tr>
              <a:tr h="2227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200-249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167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950-1050**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1200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</a:tr>
              <a:tr h="2227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250-300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167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700-700**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1200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</a:tr>
              <a:tr h="2227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sym typeface="Symbol" panose="05050102010706020507" pitchFamily="18" charset="2"/>
                        </a:rPr>
                        <a:t></a:t>
                      </a:r>
                      <a:r>
                        <a:rPr lang="ru-RU" sz="1400">
                          <a:effectLst/>
                        </a:rPr>
                        <a:t>300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125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700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1200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</a:tr>
              <a:tr h="820589">
                <a:tc gridSpan="5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 *- при α=1,4</a:t>
                      </a:r>
                      <a:endParaRPr lang="ru-RU" sz="900" dirty="0">
                        <a:effectLst/>
                      </a:endParaRPr>
                    </a:p>
                    <a:p>
                      <a:pPr indent="2413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** - для приведённого содержания серы </a:t>
                      </a:r>
                      <a:r>
                        <a:rPr lang="en-US" sz="1000" dirty="0">
                          <a:effectLst/>
                        </a:rPr>
                        <a:t>S</a:t>
                      </a:r>
                      <a:r>
                        <a:rPr lang="ru-RU" sz="1000" baseline="-25000" dirty="0">
                          <a:effectLst/>
                        </a:rPr>
                        <a:t>пр</a:t>
                      </a:r>
                      <a:r>
                        <a:rPr lang="ru-RU" sz="1000" dirty="0">
                          <a:effectLst/>
                        </a:rPr>
                        <a:t>≤0,045 %∙кг/МДж и </a:t>
                      </a:r>
                      <a:r>
                        <a:rPr lang="en-US" sz="1000" dirty="0">
                          <a:effectLst/>
                        </a:rPr>
                        <a:t>S</a:t>
                      </a:r>
                      <a:r>
                        <a:rPr lang="ru-RU" sz="1000" baseline="-25000" dirty="0" err="1">
                          <a:effectLst/>
                        </a:rPr>
                        <a:t>пр</a:t>
                      </a:r>
                      <a:r>
                        <a:rPr lang="ru-RU" sz="1000" dirty="0">
                          <a:effectLst/>
                        </a:rPr>
                        <a:t> &gt; 0,045 %∙кг/МДж, соответственно</a:t>
                      </a:r>
                      <a:endParaRPr lang="ru-RU" sz="9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*** - для котлов с циркулирующим кипящим слоем или для котлов с кипящим слоем под давлением</a:t>
                      </a:r>
                      <a:endParaRPr lang="ru-RU" sz="9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1</a:t>
                      </a:r>
                      <a:r>
                        <a:rPr lang="ru-RU" sz="1000" dirty="0">
                          <a:effectLst/>
                        </a:rPr>
                        <a:t>)-большее значение -для углей с </a:t>
                      </a:r>
                      <a:r>
                        <a:rPr lang="en-US" sz="1000" dirty="0" err="1">
                          <a:effectLst/>
                        </a:rPr>
                        <a:t>S</a:t>
                      </a:r>
                      <a:r>
                        <a:rPr lang="en-US" sz="1000" baseline="30000" dirty="0" err="1">
                          <a:effectLst/>
                        </a:rPr>
                        <a:t>r</a:t>
                      </a:r>
                      <a:r>
                        <a:rPr lang="ru-RU" sz="1000" dirty="0">
                          <a:effectLst/>
                        </a:rPr>
                        <a:t> более 1% ( в регионах Сибирского Федерального округа)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922" marR="5592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2518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424001" y="6480000"/>
            <a:ext cx="720000" cy="216000"/>
          </a:xfrm>
          <a:solidFill>
            <a:srgbClr val="00478E"/>
          </a:solidFill>
        </p:spPr>
        <p:txBody>
          <a:bodyPr/>
          <a:lstStyle/>
          <a:p>
            <a:fld id="{9319AAC1-1FEA-4712-B48C-47DAEA3ACF42}" type="slidenum">
              <a:rPr lang="ru-RU" smtClean="0">
                <a:solidFill>
                  <a:schemeClr val="bg1"/>
                </a:solidFill>
              </a:rPr>
              <a:t>9</a:t>
            </a:fld>
            <a:endParaRPr lang="ru-RU" dirty="0">
              <a:solidFill>
                <a:schemeClr val="bg1"/>
              </a:solidFill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0" y="936000"/>
            <a:ext cx="9144000" cy="0"/>
          </a:xfrm>
          <a:prstGeom prst="line">
            <a:avLst/>
          </a:prstGeom>
          <a:ln w="57150">
            <a:solidFill>
              <a:srgbClr val="E06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" y="144000"/>
            <a:ext cx="2603077" cy="7200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483768" y="332656"/>
            <a:ext cx="666023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100" b="1" dirty="0" smtClean="0">
                <a:solidFill>
                  <a:srgbClr val="00478E"/>
                </a:solidFill>
              </a:rPr>
              <a:t>Нормативы </a:t>
            </a:r>
            <a:r>
              <a:rPr lang="ru-RU" sz="2100" b="1" dirty="0">
                <a:solidFill>
                  <a:srgbClr val="00478E"/>
                </a:solidFill>
              </a:rPr>
              <a:t>выбросов SO</a:t>
            </a:r>
            <a:r>
              <a:rPr lang="ru-RU" sz="2100" b="1" baseline="-25000" dirty="0">
                <a:solidFill>
                  <a:srgbClr val="00478E"/>
                </a:solidFill>
              </a:rPr>
              <a:t>2 </a:t>
            </a:r>
            <a:r>
              <a:rPr lang="ru-RU" sz="2100" b="1" dirty="0">
                <a:solidFill>
                  <a:srgbClr val="00478E"/>
                </a:solidFill>
              </a:rPr>
              <a:t>в мировой энергетике </a:t>
            </a: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899592" y="1008001"/>
            <a:ext cx="673196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38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ru-RU" altLang="ru-RU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Предельные значения концентраций SO</a:t>
            </a:r>
            <a:r>
              <a:rPr lang="ru-RU" altLang="ru-RU" sz="1600" baseline="-250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ru-RU" altLang="ru-RU" baseline="-250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altLang="ru-RU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для действующих установок в странах ЕС и России 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2786385"/>
              </p:ext>
            </p:extLst>
          </p:nvPr>
        </p:nvGraphicFramePr>
        <p:xfrm>
          <a:off x="323527" y="1654334"/>
          <a:ext cx="8496946" cy="4613117"/>
        </p:xfrm>
        <a:graphic>
          <a:graphicData uri="http://schemas.openxmlformats.org/drawingml/2006/table">
            <a:tbl>
              <a:tblPr firstRow="1" firstCol="1" bandRow="1" bandCol="1">
                <a:tableStyleId>{8A107856-5554-42FB-B03E-39F5DBC370BA}</a:tableStyleId>
              </a:tblPr>
              <a:tblGrid>
                <a:gridCol w="1646988"/>
                <a:gridCol w="741290"/>
                <a:gridCol w="1152600"/>
                <a:gridCol w="1646988"/>
                <a:gridCol w="1654540"/>
                <a:gridCol w="1654540"/>
              </a:tblGrid>
              <a:tr h="376181"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Вид топлива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Тепловая мощность установки, </a:t>
                      </a:r>
                      <a:r>
                        <a:rPr lang="ru-RU" sz="1400" dirty="0" err="1">
                          <a:effectLst/>
                        </a:rPr>
                        <a:t>МВт</a:t>
                      </a:r>
                      <a:r>
                        <a:rPr lang="ru-RU" sz="1400" baseline="-25000" dirty="0" err="1">
                          <a:effectLst/>
                        </a:rPr>
                        <a:t>т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Предельные значения концентраций </a:t>
                      </a:r>
                      <a:r>
                        <a:rPr lang="en-US" sz="1400">
                          <a:effectLst/>
                        </a:rPr>
                        <a:t>SO</a:t>
                      </a:r>
                      <a:r>
                        <a:rPr lang="ru-RU" sz="1400" baseline="-25000">
                          <a:effectLst/>
                        </a:rPr>
                        <a:t>2</a:t>
                      </a:r>
                      <a:r>
                        <a:rPr lang="ru-RU" sz="1400">
                          <a:effectLst/>
                        </a:rPr>
                        <a:t>, мг/м</a:t>
                      </a:r>
                      <a:r>
                        <a:rPr lang="ru-RU" sz="1400" baseline="30000">
                          <a:effectLst/>
                        </a:rPr>
                        <a:t>3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936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ЕС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Россия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8729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РФ(ГОСТ Р 50831-95)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err="1" smtClean="0">
                          <a:effectLst/>
                        </a:rPr>
                        <a:t>Кот.устан</a:t>
                      </a:r>
                      <a:r>
                        <a:rPr lang="ru-RU" sz="1400" dirty="0" smtClean="0">
                          <a:effectLst/>
                        </a:rPr>
                        <a:t>. </a:t>
                      </a:r>
                      <a:r>
                        <a:rPr lang="ru-RU" sz="1400" dirty="0">
                          <a:effectLst/>
                        </a:rPr>
                        <a:t>–(введены до 2000г.)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ИТС 38-2017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(технологические показатели НДТ)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8094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Кот.устан.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(проекты до 31.12.1981г.)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Кот.устан.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(введены по 31.12.2000г.)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93649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Твёрдое топливо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50-100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400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2000-3400**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4000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3000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936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100-300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250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2000-3400**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4000-5800</a:t>
                      </a:r>
                      <a:r>
                        <a:rPr lang="ru-RU" sz="1400" baseline="30000" dirty="0">
                          <a:effectLst/>
                        </a:rPr>
                        <a:t>1)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3000-5800</a:t>
                      </a:r>
                      <a:r>
                        <a:rPr lang="ru-RU" sz="1400" baseline="30000">
                          <a:effectLst/>
                        </a:rPr>
                        <a:t>1)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936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sym typeface="Symbol" panose="05050102010706020507" pitchFamily="18" charset="2"/>
                        </a:rPr>
                        <a:t></a:t>
                      </a:r>
                      <a:r>
                        <a:rPr lang="ru-RU" sz="1400">
                          <a:effectLst/>
                        </a:rPr>
                        <a:t>300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200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2000-3000**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4000-5800</a:t>
                      </a:r>
                      <a:r>
                        <a:rPr lang="ru-RU" sz="1400" baseline="30000" dirty="0">
                          <a:effectLst/>
                        </a:rPr>
                        <a:t>1)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3000-5800</a:t>
                      </a:r>
                      <a:r>
                        <a:rPr lang="ru-RU" sz="1400" baseline="30000">
                          <a:effectLst/>
                        </a:rPr>
                        <a:t>1)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93649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Жидкое топливо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50-100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292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2000-3400**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3400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3400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936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100-300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208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2000-3400**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3400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3400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936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sym typeface="Symbol" panose="05050102010706020507" pitchFamily="18" charset="2"/>
                        </a:rPr>
                        <a:t></a:t>
                      </a:r>
                      <a:r>
                        <a:rPr lang="ru-RU" sz="1400">
                          <a:effectLst/>
                        </a:rPr>
                        <a:t>300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167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2000-3000**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3000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3000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713148">
                <a:tc gridSpan="6">
                  <a:txBody>
                    <a:bodyPr/>
                    <a:lstStyle/>
                    <a:p>
                      <a:pPr indent="45720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* -  при α=1,4</a:t>
                      </a:r>
                    </a:p>
                    <a:p>
                      <a:pPr indent="3873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** - для приведённого содержания серы </a:t>
                      </a:r>
                      <a:r>
                        <a:rPr lang="en-US" sz="1100" dirty="0">
                          <a:effectLst/>
                        </a:rPr>
                        <a:t>S</a:t>
                      </a:r>
                      <a:r>
                        <a:rPr lang="ru-RU" sz="1100" baseline="-25000" dirty="0" err="1">
                          <a:effectLst/>
                        </a:rPr>
                        <a:t>пр</a:t>
                      </a:r>
                      <a:r>
                        <a:rPr lang="ru-RU" sz="1100" dirty="0">
                          <a:effectLst/>
                        </a:rPr>
                        <a:t>=0,045 %∙кг/МДж и менее и </a:t>
                      </a:r>
                      <a:r>
                        <a:rPr lang="en-US" sz="1100" dirty="0">
                          <a:effectLst/>
                        </a:rPr>
                        <a:t>S</a:t>
                      </a:r>
                      <a:r>
                        <a:rPr lang="ru-RU" sz="1100" baseline="-25000" dirty="0" err="1">
                          <a:effectLst/>
                        </a:rPr>
                        <a:t>пр</a:t>
                      </a:r>
                      <a:r>
                        <a:rPr lang="ru-RU" sz="1100" dirty="0">
                          <a:effectLst/>
                        </a:rPr>
                        <a:t> более 0,045 %∙кг/МДж соответственно</a:t>
                      </a:r>
                    </a:p>
                    <a:p>
                      <a:pPr indent="3873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1</a:t>
                      </a:r>
                      <a:r>
                        <a:rPr lang="ru-RU" sz="1200" dirty="0">
                          <a:effectLst/>
                        </a:rPr>
                        <a:t>)-большее значение -для углей с </a:t>
                      </a:r>
                      <a:r>
                        <a:rPr lang="en-US" sz="1200" dirty="0" err="1">
                          <a:effectLst/>
                        </a:rPr>
                        <a:t>S</a:t>
                      </a:r>
                      <a:r>
                        <a:rPr lang="en-US" sz="1200" baseline="30000" dirty="0" err="1">
                          <a:effectLst/>
                        </a:rPr>
                        <a:t>r</a:t>
                      </a:r>
                      <a:r>
                        <a:rPr lang="ru-RU" sz="1200" dirty="0">
                          <a:effectLst/>
                        </a:rPr>
                        <a:t> более 1% ( в регионах Сибирского Федерального округа)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3500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0" y="936000"/>
            <a:ext cx="9144000" cy="0"/>
          </a:xfrm>
          <a:prstGeom prst="line">
            <a:avLst/>
          </a:prstGeom>
          <a:ln w="57150">
            <a:solidFill>
              <a:srgbClr val="E067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" y="144000"/>
            <a:ext cx="2603077" cy="7200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910997" y="334723"/>
            <a:ext cx="626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 smtClean="0">
                <a:solidFill>
                  <a:srgbClr val="00478E"/>
                </a:solidFill>
              </a:rPr>
              <a:t>КОНТАКТНАЯ ИНФОРМАЦИЯ</a:t>
            </a:r>
            <a:endParaRPr lang="ru-RU" sz="2400" b="1" dirty="0">
              <a:solidFill>
                <a:srgbClr val="00478E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424001" y="6480000"/>
            <a:ext cx="720000" cy="216000"/>
          </a:xfrm>
          <a:solidFill>
            <a:srgbClr val="00478E"/>
          </a:solidFill>
        </p:spPr>
        <p:txBody>
          <a:bodyPr/>
          <a:lstStyle/>
          <a:p>
            <a:fld id="{9319AAC1-1FEA-4712-B48C-47DAEA3ACF42}" type="slidenum">
              <a:rPr lang="ru-RU" smtClean="0">
                <a:solidFill>
                  <a:schemeClr val="bg1"/>
                </a:solidFill>
              </a:rPr>
              <a:t>10</a:t>
            </a:fld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91580" y="4137063"/>
            <a:ext cx="75608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tx2"/>
                </a:solidFill>
              </a:rPr>
              <a:t>Открытое</a:t>
            </a:r>
            <a:r>
              <a:rPr lang="ru-RU" dirty="0">
                <a:solidFill>
                  <a:schemeClr val="tx2"/>
                </a:solidFill>
              </a:rPr>
              <a:t> </a:t>
            </a:r>
            <a:r>
              <a:rPr lang="ru-RU" b="1" dirty="0">
                <a:solidFill>
                  <a:schemeClr val="tx2"/>
                </a:solidFill>
              </a:rPr>
              <a:t>акционерное</a:t>
            </a:r>
            <a:r>
              <a:rPr lang="ru-RU" dirty="0">
                <a:solidFill>
                  <a:schemeClr val="tx2"/>
                </a:solidFill>
              </a:rPr>
              <a:t> </a:t>
            </a:r>
            <a:r>
              <a:rPr lang="ru-RU" b="1" dirty="0">
                <a:solidFill>
                  <a:schemeClr val="tx2"/>
                </a:solidFill>
              </a:rPr>
              <a:t>общество</a:t>
            </a:r>
            <a:r>
              <a:rPr lang="ru-RU" dirty="0">
                <a:solidFill>
                  <a:schemeClr val="tx2"/>
                </a:solidFill>
              </a:rPr>
              <a:t> </a:t>
            </a:r>
            <a:endParaRPr lang="ru-RU" dirty="0" smtClean="0">
              <a:solidFill>
                <a:schemeClr val="tx2"/>
              </a:solidFill>
            </a:endParaRPr>
          </a:p>
          <a:p>
            <a:pPr algn="ctr"/>
            <a:r>
              <a:rPr lang="ru-RU" b="1" dirty="0" smtClean="0">
                <a:solidFill>
                  <a:schemeClr val="tx2"/>
                </a:solidFill>
              </a:rPr>
              <a:t>«</a:t>
            </a:r>
            <a:r>
              <a:rPr lang="ru-RU" b="1" dirty="0">
                <a:solidFill>
                  <a:schemeClr val="tx2"/>
                </a:solidFill>
              </a:rPr>
              <a:t>Всероссийский дважды о</a:t>
            </a:r>
            <a:r>
              <a:rPr lang="ru-RU" b="1" dirty="0" smtClean="0">
                <a:solidFill>
                  <a:schemeClr val="tx2"/>
                </a:solidFill>
              </a:rPr>
              <a:t>рдена</a:t>
            </a:r>
            <a:r>
              <a:rPr lang="ru-RU" b="1" dirty="0">
                <a:solidFill>
                  <a:schemeClr val="tx2"/>
                </a:solidFill>
              </a:rPr>
              <a:t> </a:t>
            </a:r>
            <a:r>
              <a:rPr lang="ru-RU" b="1" dirty="0" smtClean="0">
                <a:solidFill>
                  <a:schemeClr val="tx2"/>
                </a:solidFill>
              </a:rPr>
              <a:t>Трудового</a:t>
            </a:r>
            <a:r>
              <a:rPr lang="ru-RU" b="1" dirty="0">
                <a:solidFill>
                  <a:schemeClr val="tx2"/>
                </a:solidFill>
              </a:rPr>
              <a:t> </a:t>
            </a:r>
            <a:r>
              <a:rPr lang="ru-RU" b="1" dirty="0" smtClean="0">
                <a:solidFill>
                  <a:schemeClr val="tx2"/>
                </a:solidFill>
              </a:rPr>
              <a:t>Красного</a:t>
            </a:r>
            <a:r>
              <a:rPr lang="ru-RU" b="1" dirty="0">
                <a:solidFill>
                  <a:schemeClr val="tx2"/>
                </a:solidFill>
              </a:rPr>
              <a:t> </a:t>
            </a:r>
            <a:r>
              <a:rPr lang="ru-RU" b="1" dirty="0" smtClean="0">
                <a:solidFill>
                  <a:schemeClr val="tx2"/>
                </a:solidFill>
              </a:rPr>
              <a:t>Знамени</a:t>
            </a:r>
            <a:r>
              <a:rPr lang="ru-RU" b="1" dirty="0">
                <a:solidFill>
                  <a:schemeClr val="tx2"/>
                </a:solidFill>
              </a:rPr>
              <a:t> </a:t>
            </a:r>
            <a:endParaRPr lang="ru-RU" b="1" dirty="0" smtClean="0">
              <a:solidFill>
                <a:schemeClr val="tx2"/>
              </a:solidFill>
            </a:endParaRPr>
          </a:p>
          <a:p>
            <a:pPr algn="ctr"/>
            <a:r>
              <a:rPr lang="ru-RU" b="1" dirty="0" smtClean="0">
                <a:solidFill>
                  <a:schemeClr val="tx2"/>
                </a:solidFill>
              </a:rPr>
              <a:t>Теплотехнический </a:t>
            </a:r>
            <a:r>
              <a:rPr lang="ru-RU" b="1" dirty="0">
                <a:solidFill>
                  <a:schemeClr val="tx2"/>
                </a:solidFill>
              </a:rPr>
              <a:t>научно-исследовательский институт» </a:t>
            </a:r>
            <a:endParaRPr lang="ru-RU" b="1" dirty="0" smtClean="0">
              <a:solidFill>
                <a:schemeClr val="tx2"/>
              </a:solidFill>
            </a:endParaRPr>
          </a:p>
          <a:p>
            <a:pPr algn="ctr"/>
            <a:r>
              <a:rPr lang="ru-RU" b="1" dirty="0" smtClean="0">
                <a:solidFill>
                  <a:schemeClr val="tx2"/>
                </a:solidFill>
              </a:rPr>
              <a:t>(</a:t>
            </a:r>
            <a:r>
              <a:rPr lang="ru-RU" b="1" dirty="0">
                <a:solidFill>
                  <a:schemeClr val="tx2"/>
                </a:solidFill>
              </a:rPr>
              <a:t>ОАО«ВТИ»).</a:t>
            </a:r>
            <a:endParaRPr lang="ru-RU" b="1" dirty="0" smtClean="0">
              <a:solidFill>
                <a:schemeClr val="tx2"/>
              </a:solidFill>
            </a:endParaRPr>
          </a:p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Адрес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:</a:t>
            </a:r>
            <a:r>
              <a:rPr lang="ru-RU" b="1" dirty="0">
                <a:solidFill>
                  <a:schemeClr val="tx2"/>
                </a:solidFill>
              </a:rPr>
              <a:t> </a:t>
            </a:r>
            <a:r>
              <a:rPr lang="ru-RU" dirty="0">
                <a:solidFill>
                  <a:schemeClr val="tx2"/>
                </a:solidFill>
              </a:rPr>
              <a:t>Российская Федерация, 115280, г. Москва, ул. Автозаводская, д. 14;</a:t>
            </a:r>
            <a:br>
              <a:rPr lang="ru-RU" dirty="0">
                <a:solidFill>
                  <a:schemeClr val="tx2"/>
                </a:solidFill>
              </a:rPr>
            </a:br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Телефон:</a:t>
            </a:r>
            <a:r>
              <a:rPr lang="ru-RU" dirty="0">
                <a:solidFill>
                  <a:schemeClr val="tx2"/>
                </a:solidFill>
              </a:rPr>
              <a:t> (495) </a:t>
            </a:r>
            <a:r>
              <a:rPr lang="ru-RU" dirty="0" smtClean="0">
                <a:solidFill>
                  <a:schemeClr val="tx2"/>
                </a:solidFill>
              </a:rPr>
              <a:t>137-77-70</a:t>
            </a:r>
            <a:r>
              <a:rPr lang="ru-RU" dirty="0">
                <a:solidFill>
                  <a:schemeClr val="tx2"/>
                </a:solidFill>
              </a:rPr>
              <a:t/>
            </a:r>
            <a:br>
              <a:rPr lang="ru-RU" dirty="0">
                <a:solidFill>
                  <a:schemeClr val="tx2"/>
                </a:solidFill>
              </a:rPr>
            </a:br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E-</a:t>
            </a:r>
            <a:r>
              <a:rPr lang="ru-RU" b="1" dirty="0" err="1">
                <a:solidFill>
                  <a:schemeClr val="accent6">
                    <a:lumMod val="75000"/>
                  </a:schemeClr>
                </a:solidFill>
              </a:rPr>
              <a:t>mail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:</a:t>
            </a:r>
            <a:r>
              <a:rPr lang="ru-RU" dirty="0">
                <a:solidFill>
                  <a:schemeClr val="tx2"/>
                </a:solidFill>
              </a:rPr>
              <a:t> </a:t>
            </a:r>
            <a:r>
              <a:rPr lang="ru-RU" u="sng" dirty="0">
                <a:solidFill>
                  <a:schemeClr val="tx2"/>
                </a:solidFill>
                <a:hlinkClick r:id="rId3"/>
              </a:rPr>
              <a:t>vti@vti.ru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72404" y="2149179"/>
            <a:ext cx="66602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</a:t>
            </a:r>
            <a:r>
              <a:rPr lang="ru-RU" dirty="0" smtClean="0"/>
              <a:t> </a:t>
            </a:r>
            <a:r>
              <a:rPr lang="ru-RU" sz="5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2773460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4548</TotalTime>
  <Words>1152</Words>
  <Application>Microsoft Office PowerPoint</Application>
  <PresentationFormat>Экран (4:3)</PresentationFormat>
  <Paragraphs>334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Интеграл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ВТИ – Ваш партнер!</dc:title>
  <dc:creator>Киржбаум Марк Сергеевич</dc:creator>
  <cp:lastModifiedBy>Киселева Ольга Александровна</cp:lastModifiedBy>
  <cp:revision>293</cp:revision>
  <cp:lastPrinted>2017-10-25T12:12:29Z</cp:lastPrinted>
  <dcterms:created xsi:type="dcterms:W3CDTF">2016-09-02T07:09:50Z</dcterms:created>
  <dcterms:modified xsi:type="dcterms:W3CDTF">2018-02-28T06:24:06Z</dcterms:modified>
</cp:coreProperties>
</file>