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2" r:id="rId1"/>
  </p:sldMasterIdLst>
  <p:notesMasterIdLst>
    <p:notesMasterId r:id="rId24"/>
  </p:notesMasterIdLst>
  <p:handoutMasterIdLst>
    <p:handoutMasterId r:id="rId25"/>
  </p:handoutMasterIdLst>
  <p:sldIdLst>
    <p:sldId id="628" r:id="rId2"/>
    <p:sldId id="961" r:id="rId3"/>
    <p:sldId id="994" r:id="rId4"/>
    <p:sldId id="981" r:id="rId5"/>
    <p:sldId id="995" r:id="rId6"/>
    <p:sldId id="983" r:id="rId7"/>
    <p:sldId id="984" r:id="rId8"/>
    <p:sldId id="987" r:id="rId9"/>
    <p:sldId id="988" r:id="rId10"/>
    <p:sldId id="985" r:id="rId11"/>
    <p:sldId id="986" r:id="rId12"/>
    <p:sldId id="989" r:id="rId13"/>
    <p:sldId id="990" r:id="rId14"/>
    <p:sldId id="991" r:id="rId15"/>
    <p:sldId id="992" r:id="rId16"/>
    <p:sldId id="996" r:id="rId17"/>
    <p:sldId id="993" r:id="rId18"/>
    <p:sldId id="975" r:id="rId19"/>
    <p:sldId id="976" r:id="rId20"/>
    <p:sldId id="977" r:id="rId21"/>
    <p:sldId id="978" r:id="rId22"/>
    <p:sldId id="524" r:id="rId23"/>
  </p:sldIdLst>
  <p:sldSz cx="9144000" cy="6858000" type="screen4x3"/>
  <p:notesSz cx="6797675" cy="987425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000" kern="1200" baseline="-250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BD7F3"/>
    <a:srgbClr val="E7FFE7"/>
    <a:srgbClr val="FFE3F1"/>
    <a:srgbClr val="FFD7EB"/>
    <a:srgbClr val="D3E9FF"/>
    <a:srgbClr val="DDEEFF"/>
    <a:srgbClr val="66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78" autoAdjust="0"/>
    <p:restoredTop sz="98927" autoAdjust="0"/>
  </p:normalViewPr>
  <p:slideViewPr>
    <p:cSldViewPr>
      <p:cViewPr>
        <p:scale>
          <a:sx n="100" d="100"/>
          <a:sy n="100" d="100"/>
        </p:scale>
        <p:origin x="96" y="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t" anchorCtr="0" compatLnSpc="1">
            <a:prstTxWarp prst="textNoShape">
              <a:avLst/>
            </a:prstTxWarp>
          </a:bodyPr>
          <a:lstStyle>
            <a:lvl1pPr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73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t" anchorCtr="0" compatLnSpc="1">
            <a:prstTxWarp prst="textNoShape">
              <a:avLst/>
            </a:prstTxWarp>
          </a:bodyPr>
          <a:lstStyle>
            <a:lvl1pPr algn="r"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73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b" anchorCtr="0" compatLnSpc="1">
            <a:prstTxWarp prst="textNoShape">
              <a:avLst/>
            </a:prstTxWarp>
          </a:bodyPr>
          <a:lstStyle>
            <a:lvl1pPr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73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b" anchorCtr="0" compatLnSpc="1">
            <a:prstTxWarp prst="textNoShape">
              <a:avLst/>
            </a:prstTxWarp>
          </a:bodyPr>
          <a:lstStyle>
            <a:lvl1pPr algn="r"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6BD175B0-5DD0-40D9-9D5F-4B7AE82C54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4532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t" anchorCtr="0" compatLnSpc="1">
            <a:prstTxWarp prst="textNoShape">
              <a:avLst/>
            </a:prstTxWarp>
          </a:bodyPr>
          <a:lstStyle>
            <a:lvl1pPr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27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t" anchorCtr="0" compatLnSpc="1">
            <a:prstTxWarp prst="textNoShape">
              <a:avLst/>
            </a:prstTxWarp>
          </a:bodyPr>
          <a:lstStyle>
            <a:lvl1pPr algn="r"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31863" y="739775"/>
            <a:ext cx="4937125" cy="3703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27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689475"/>
            <a:ext cx="5435600" cy="444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027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b" anchorCtr="0" compatLnSpc="1">
            <a:prstTxWarp prst="textNoShape">
              <a:avLst/>
            </a:prstTxWarp>
          </a:bodyPr>
          <a:lstStyle>
            <a:lvl1pPr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27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378950"/>
            <a:ext cx="2946400" cy="493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2485" tIns="46242" rIns="92485" bIns="46242" numCol="1" anchor="b" anchorCtr="0" compatLnSpc="1">
            <a:prstTxWarp prst="textNoShape">
              <a:avLst/>
            </a:prstTxWarp>
          </a:bodyPr>
          <a:lstStyle>
            <a:lvl1pPr algn="r" defTabSz="924433" eaLnBrk="1" hangingPunct="1">
              <a:defRPr sz="1200" baseline="0">
                <a:latin typeface="Arial" charset="0"/>
              </a:defRPr>
            </a:lvl1pPr>
          </a:lstStyle>
          <a:p>
            <a:pPr>
              <a:defRPr/>
            </a:pPr>
            <a:fld id="{79D312C4-F0BA-412B-AE9D-4497A59C9E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3291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657D6-876D-45F5-99E7-BD54F5661B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629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20241-BDF8-4092-8B88-9FE253E57F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568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9C071-4189-4C67-806F-DEBD3CB990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651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42F0D-171E-405E-B09E-08EDA3241F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855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D793F-41FB-4AAF-9120-3EFD678DD6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888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810C4-39C3-4079-9FE4-67B380E193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498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3B863F-7DE5-4B7F-94DE-3BBD0DA7F1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535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E22D4-786A-4332-A341-99AEBAED70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972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04E338-EEDE-4E6B-9A7A-870090821E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5830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43732-836E-4E80-9923-934A0CA0C5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848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273869-DBCD-47CB-BCD5-4E7C1612B0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6114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CCECFF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8826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26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aseline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826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aseline="0">
                <a:latin typeface="Arial" charset="0"/>
              </a:defRPr>
            </a:lvl1pPr>
          </a:lstStyle>
          <a:p>
            <a:pPr>
              <a:defRPr/>
            </a:pPr>
            <a:fld id="{4C75CC9A-8C73-429C-9707-14345BE8DB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 flipV="1">
            <a:off x="223838" y="2479675"/>
            <a:ext cx="89201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ru-RU" altLang="ru-RU" sz="1800" b="1" baseline="0"/>
          </a:p>
        </p:txBody>
      </p:sp>
      <p:sp>
        <p:nvSpPr>
          <p:cNvPr id="2051" name="Rectangle 6"/>
          <p:cNvSpPr>
            <a:spLocks noChangeArrowheads="1"/>
          </p:cNvSpPr>
          <p:nvPr/>
        </p:nvSpPr>
        <p:spPr bwMode="auto">
          <a:xfrm>
            <a:off x="2339975" y="1341438"/>
            <a:ext cx="65532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sz="2400" b="1" baseline="0">
                <a:solidFill>
                  <a:srgbClr val="000000"/>
                </a:solidFill>
              </a:rPr>
              <a:t>Оценка существующей ситуации в части обеспечения требований воздухоохранного законодательства по нормированию и контролю выбросов  в атмосферный воздух.</a:t>
            </a:r>
          </a:p>
        </p:txBody>
      </p:sp>
      <p:sp>
        <p:nvSpPr>
          <p:cNvPr id="2052" name="Rectangle 7"/>
          <p:cNvSpPr>
            <a:spLocks noChangeArrowheads="1"/>
          </p:cNvSpPr>
          <p:nvPr/>
        </p:nvSpPr>
        <p:spPr bwMode="auto">
          <a:xfrm>
            <a:off x="3492500" y="3573463"/>
            <a:ext cx="4562475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ru-RU" altLang="ru-RU" baseline="0">
                <a:solidFill>
                  <a:srgbClr val="000000"/>
                </a:solidFill>
                <a:latin typeface="Times New Roman" pitchFamily="18" charset="0"/>
              </a:rPr>
              <a:t> Начальник лаборатории методологии нормирования выбросов загрязняющих веществ в атмосферу </a:t>
            </a:r>
          </a:p>
          <a:p>
            <a:pPr algn="ctr" eaLnBrk="1" hangingPunct="1"/>
            <a:r>
              <a:rPr lang="ru-RU" altLang="ru-RU" baseline="0">
                <a:solidFill>
                  <a:srgbClr val="000000"/>
                </a:solidFill>
                <a:latin typeface="Times New Roman" pitchFamily="18" charset="0"/>
              </a:rPr>
              <a:t>АО «НИИ Атмосфера»</a:t>
            </a:r>
          </a:p>
          <a:p>
            <a:pPr algn="ctr" eaLnBrk="1" hangingPunct="1"/>
            <a:r>
              <a:rPr lang="ru-RU" altLang="ru-RU" b="1" baseline="0">
                <a:solidFill>
                  <a:srgbClr val="000000"/>
                </a:solidFill>
                <a:latin typeface="Times New Roman" pitchFamily="18" charset="0"/>
              </a:rPr>
              <a:t>Буренин Н.С.</a:t>
            </a:r>
          </a:p>
          <a:p>
            <a:pPr algn="ctr" eaLnBrk="1" hangingPunct="1"/>
            <a:r>
              <a:rPr lang="ru-RU" altLang="ru-RU" baseline="0">
                <a:solidFill>
                  <a:srgbClr val="000000"/>
                </a:solidFill>
                <a:latin typeface="Times New Roman" pitchFamily="18" charset="0"/>
              </a:rPr>
              <a:t>(812) 297-86-58</a:t>
            </a:r>
          </a:p>
        </p:txBody>
      </p:sp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4643438" y="5876925"/>
            <a:ext cx="4032250" cy="576263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ru-RU" altLang="ru-RU" sz="1800" baseline="0"/>
              <a:t> г. Москва, 20 октября, 2017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Объект 2"/>
          <p:cNvSpPr>
            <a:spLocks noGrp="1"/>
          </p:cNvSpPr>
          <p:nvPr>
            <p:ph idx="1"/>
          </p:nvPr>
        </p:nvSpPr>
        <p:spPr>
          <a:xfrm>
            <a:off x="500063" y="571500"/>
            <a:ext cx="8229600" cy="5688013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altLang="ru-RU" sz="2500" smtClean="0"/>
              <a:t>    </a:t>
            </a:r>
            <a:r>
              <a:rPr lang="ru-RU" altLang="ru-RU" sz="2500" b="1" smtClean="0"/>
              <a:t>Федеральный закон  от 21 июля 2014 г. № 219-ФЗ "О внесении изменений в Федеральный закон "Об охране окружающей среды" и отдельные законодательные акты Российской Федерации» </a:t>
            </a:r>
            <a:r>
              <a:rPr lang="ru-RU" altLang="ru-RU" sz="2500" smtClean="0"/>
              <a:t>направлен на совершенствование всей природоохранной деятельности в Российской Федерации и, в том числе, </a:t>
            </a:r>
            <a:r>
              <a:rPr lang="ru-RU" altLang="ru-RU" sz="2400" smtClean="0"/>
              <a:t>ее составной части – охраны атмосферного воздуха.    Уже к настоящему времени принят ряд законодательных и нормативных актов, касающихся охраны атмосферного воздуха, и в соответствии с планами нормотворческой деятельности Минприроды РФ осуществляется разработка других нормативных документов, направленных на реализацию положений Федерального закона № 219-ФЗ.</a:t>
            </a:r>
          </a:p>
        </p:txBody>
      </p:sp>
      <p:sp>
        <p:nvSpPr>
          <p:cNvPr id="3075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BEF3BC8-7EE1-4C40-B660-2B09C90C86A9}" type="slidenum">
              <a:rPr lang="ru-RU" altLang="ru-RU" sz="1400" baseline="0" smtClean="0"/>
              <a:pPr/>
              <a:t>2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75"/>
          </a:xfrm>
        </p:spPr>
        <p:txBody>
          <a:bodyPr/>
          <a:lstStyle/>
          <a:p>
            <a:r>
              <a:rPr lang="ru-RU" altLang="ru-RU" sz="2800" b="1" smtClean="0">
                <a:solidFill>
                  <a:srgbClr val="000000"/>
                </a:solidFill>
                <a:cs typeface="Arial" pitchFamily="34" charset="0"/>
              </a:rPr>
              <a:t/>
            </a:r>
            <a:br>
              <a:rPr lang="ru-RU" altLang="ru-RU" sz="2800" b="1" smtClean="0">
                <a:solidFill>
                  <a:srgbClr val="000000"/>
                </a:solidFill>
                <a:cs typeface="Arial" pitchFamily="34" charset="0"/>
              </a:rPr>
            </a:br>
            <a:r>
              <a:rPr lang="ru-RU" altLang="ru-RU" sz="2800" b="1" smtClean="0">
                <a:solidFill>
                  <a:srgbClr val="000000"/>
                </a:solidFill>
                <a:cs typeface="Arial" pitchFamily="34" charset="0"/>
              </a:rPr>
              <a:t>Учет загрязняющих веществ</a:t>
            </a:r>
            <a:r>
              <a:rPr lang="ru-RU" altLang="ru-RU" b="1" smtClean="0">
                <a:solidFill>
                  <a:srgbClr val="000000"/>
                </a:solidFill>
                <a:cs typeface="Arial" pitchFamily="34" charset="0"/>
              </a:rPr>
              <a:t/>
            </a:r>
            <a:br>
              <a:rPr lang="ru-RU" altLang="ru-RU" b="1" smtClean="0">
                <a:solidFill>
                  <a:srgbClr val="000000"/>
                </a:solidFill>
                <a:cs typeface="Arial" pitchFamily="34" charset="0"/>
              </a:rPr>
            </a:br>
            <a:endParaRPr lang="ru-RU" altLang="ru-RU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813"/>
            <a:ext cx="8229600" cy="5340350"/>
          </a:xfrm>
        </p:spPr>
        <p:txBody>
          <a:bodyPr/>
          <a:lstStyle/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sz="2000" b="1" dirty="0" smtClean="0">
                <a:solidFill>
                  <a:srgbClr val="000000"/>
                </a:solidFill>
                <a:cs typeface="Arial" pitchFamily="34" charset="0"/>
              </a:rPr>
              <a:t>  </a:t>
            </a:r>
            <a:r>
              <a:rPr lang="ru-RU" altLang="ru-RU" sz="2000" dirty="0" smtClean="0">
                <a:solidFill>
                  <a:srgbClr val="000000"/>
                </a:solidFill>
                <a:cs typeface="Arial" pitchFamily="34" charset="0"/>
              </a:rPr>
              <a:t>На начальном этапе инвентаризации выявляются все источники загрязнения атмосферы на предприятии, принадлежащие данному юридическому лицу или индивидуальному предпринимателю, и составляется перечень загрязняющих веществ, учитываемых при инвентаризации стационарных источников и выбросов вредных (загрязняющих) веществ в атмосферный воздух. </a:t>
            </a:r>
          </a:p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pitchFamily="34" charset="0"/>
              </a:rPr>
              <a:t>  По каждому источнику составляется перечень учитываемых загрязняющих веществ (ЗВ), который включает маркерные вещества и специфические вещества, характерные для данного технологического процесса.  </a:t>
            </a:r>
          </a:p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sz="2000" dirty="0" smtClean="0">
                <a:solidFill>
                  <a:srgbClr val="000000"/>
                </a:solidFill>
                <a:cs typeface="Arial" pitchFamily="34" charset="0"/>
              </a:rPr>
              <a:t>  Основой для составления этого  перечня служат </a:t>
            </a:r>
            <a:r>
              <a:rPr lang="ru-RU" altLang="ru-RU" sz="2000" u="sng" dirty="0" smtClean="0">
                <a:solidFill>
                  <a:srgbClr val="000000"/>
                </a:solidFill>
                <a:cs typeface="Arial" pitchFamily="34" charset="0"/>
              </a:rPr>
              <a:t>технологический регламент производства, техпаспорта и сертификаты на оборудование, информационно-технические справочники НДТ и действующие методики по расчету выбросов.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FC09201-C7DA-48F2-B9A1-30FD22FCEB01}" type="slidenum">
              <a:rPr lang="ru-RU" altLang="ru-RU" sz="1400" baseline="0" smtClean="0"/>
              <a:pPr/>
              <a:t>3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DC0926D4-73F8-4851-9A89-8F60F849CA5B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4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1508" name="Rectangle 3"/>
          <p:cNvSpPr txBox="1">
            <a:spLocks noChangeArrowheads="1"/>
          </p:cNvSpPr>
          <p:nvPr/>
        </p:nvSpPr>
        <p:spPr bwMode="auto">
          <a:xfrm>
            <a:off x="354013" y="708025"/>
            <a:ext cx="8331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sz="2400" baseline="0" dirty="0">
                <a:solidFill>
                  <a:srgbClr val="000000"/>
                </a:solidFill>
                <a:latin typeface="Calibri Light" pitchFamily="34" charset="0"/>
              </a:rPr>
              <a:t>   </a:t>
            </a:r>
            <a:r>
              <a:rPr lang="ru-RU" altLang="ru-RU" baseline="0" dirty="0">
                <a:solidFill>
                  <a:srgbClr val="000000"/>
                </a:solidFill>
                <a:latin typeface="+mn-lt"/>
              </a:rPr>
              <a:t>По тем загрязняющим веществам, которых нет в Перечне, утвержденном Распоряжением Правительства РФ от 8 июля 2015 г. № 1316-р , но которые учтены в инвентаризации, согласно технологических регламентов и других упомянутых документов, целесообразно  проведение расчетов загрязнения атмосферы и оценка  воздействия выбросов этих загрязняющих веществ  на атмосферный воздух нормируемых территорий.</a:t>
            </a:r>
          </a:p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baseline="0" dirty="0">
                <a:solidFill>
                  <a:srgbClr val="000000"/>
                </a:solidFill>
                <a:latin typeface="+mn-lt"/>
              </a:rPr>
              <a:t>  В случаях выявления загрязняющих веществ, выбросы которых создают повышенное (значительное или умеренное) загрязнение атмосферного воздуха, необходимо рассмотреть вопрос о нормировании этих веществ и определении для них нормативов выбросов. </a:t>
            </a:r>
          </a:p>
          <a:p>
            <a:pPr marL="171450" indent="-171450" algn="just" defTabSz="685800" eaLnBrk="1" hangingPunct="1">
              <a:spcBef>
                <a:spcPts val="750"/>
              </a:spcBef>
              <a:buFont typeface="Arial" pitchFamily="34" charset="0"/>
              <a:buNone/>
              <a:defRPr/>
            </a:pPr>
            <a:r>
              <a:rPr lang="ru-RU" altLang="ru-RU" baseline="0" dirty="0">
                <a:solidFill>
                  <a:srgbClr val="000000"/>
                </a:solidFill>
                <a:latin typeface="+mn-lt"/>
              </a:rPr>
              <a:t>  Кроме того, все загрязняющие вещества, учтенные при инвентаризации, в обязательном порядке следует учитывать при установлении и корректировке СЗЗ, а также при регулировании выбросов в периоды НМУ. </a:t>
            </a:r>
            <a:endParaRPr lang="ru-RU" altLang="ru-RU" u="sng" baseline="0" dirty="0">
              <a:solidFill>
                <a:srgbClr val="000000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7B37AED-ACC8-4907-B021-C1C7C7215D8B}" type="slidenum">
              <a:rPr lang="ru-RU" altLang="ru-RU" sz="1400" baseline="0" smtClean="0"/>
              <a:pPr/>
              <a:t>5</a:t>
            </a:fld>
            <a:endParaRPr lang="ru-RU" altLang="ru-RU" sz="1400" baseline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500063" y="928688"/>
            <a:ext cx="8143875" cy="52625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dirty="0">
                <a:latin typeface="+mn-lt"/>
              </a:rPr>
              <a:t> </a:t>
            </a:r>
            <a:r>
              <a:rPr lang="ru-RU" altLang="ru-RU" sz="2800" dirty="0">
                <a:latin typeface="+mn-lt"/>
              </a:rPr>
              <a:t>Раздел нового Перечня в части охраны атмосферного воздуха включает </a:t>
            </a:r>
            <a:r>
              <a:rPr lang="ru-RU" altLang="ru-RU" sz="2800" b="1" dirty="0">
                <a:latin typeface="+mn-lt"/>
              </a:rPr>
              <a:t>160</a:t>
            </a:r>
            <a:r>
              <a:rPr lang="ru-RU" altLang="ru-RU" sz="2800" dirty="0">
                <a:latin typeface="+mn-lt"/>
              </a:rPr>
              <a:t> позиций, однако это не означает, что  меры  государственного регулирования  будут применяться только для 160 загрязняющих веществ.</a:t>
            </a: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      Отдельные позиции документа содержат несколько веществ , например,</a:t>
            </a: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 </a:t>
            </a:r>
          </a:p>
          <a:p>
            <a:pPr algn="just">
              <a:defRPr/>
            </a:pP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п.32. «Медь, оксид меди, сульфат меди, хлорид меди…», </a:t>
            </a:r>
          </a:p>
          <a:p>
            <a:pPr algn="just">
              <a:defRPr/>
            </a:pP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п.38 «Ртуть и ее соединения, кроме </a:t>
            </a:r>
            <a:r>
              <a:rPr lang="ru-RU" altLang="ru-RU" sz="2800" dirty="0" err="1">
                <a:solidFill>
                  <a:srgbClr val="000000"/>
                </a:solidFill>
                <a:latin typeface="+mn-lt"/>
              </a:rPr>
              <a:t>диэтилртути</a:t>
            </a: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» и т.д. </a:t>
            </a:r>
          </a:p>
          <a:p>
            <a:pPr algn="just">
              <a:defRPr/>
            </a:pP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Все эти загрязняющие вещества и их соединения имеют разные нормативы качества атмосферного воздуха.</a:t>
            </a: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  п.22. «Зола твердого топлива» -  для этого пункта имеются в ГН 2.1.6.1338 03  и дополнениях к нему  следующие  вещества: угольная зола теплоэлектростанций (код 2926), зола углей ряда месторождений (код 3714), а также при использовании других видов твердого топлива (кокс, торф, дрова) и видов углей, не указанных в кодах 2926 и 3714,  согласно «Методического пособия по расчету, нормированию и контролю выбросов загрязняющих веществ в атмосферный воздух» применяются коды 2908 и 2902. </a:t>
            </a:r>
            <a:endParaRPr lang="ru-RU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6286500" y="5715000"/>
            <a:ext cx="2500313" cy="785813"/>
          </a:xfrm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endParaRPr lang="ru-RU" altLang="ru-RU" sz="1600" b="1" baseline="-25000" dirty="0" smtClean="0">
              <a:solidFill>
                <a:srgbClr val="898989"/>
              </a:solidFill>
              <a:latin typeface="+mn-lt"/>
            </a:endParaRPr>
          </a:p>
        </p:txBody>
      </p:sp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642938" y="1071563"/>
            <a:ext cx="80010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2400" dirty="0"/>
              <a:t>     </a:t>
            </a:r>
            <a:r>
              <a:rPr lang="ru-RU" altLang="ru-RU" sz="3600" dirty="0">
                <a:latin typeface="+mn-lt"/>
              </a:rPr>
              <a:t>Для  использования позиции п. 12. «Взвешенные вещества» -   при нормировании всех твердых компонентов, не указанных в других позициях данного перечня, должен быть соответствующий код. Применение имеющегося сегодня гигиенического критерия ПДК «взвешенные вещества» (код 2902) невозможно, т.к.  согласно ГН 2.1.6.1338 03: «ПДК взвешенных веществ не распространяются на аэрозоли  неорганических и органических соединений (металлов, их солей, пластмасс, биологических, лекарственных препаратов и др., для которых устанавливаются  соответствующие ПДК)».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FC4F2FC-E420-44BD-BA70-EB27EA8ABCBC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7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4579" name="Прямоугольник 2"/>
          <p:cNvSpPr>
            <a:spLocks noChangeArrowheads="1"/>
          </p:cNvSpPr>
          <p:nvPr/>
        </p:nvSpPr>
        <p:spPr bwMode="auto">
          <a:xfrm>
            <a:off x="714375" y="549275"/>
            <a:ext cx="7643813" cy="661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3200" dirty="0">
                <a:latin typeface="+mn-lt"/>
              </a:rPr>
              <a:t>     Некоторые твердые компоненты, не  учтенные в Перечне, имеют более жесткие ПДК, чем ПДК для взвешенных веществ, Например, сажа имеет  ПДК м.р., равное  0,15мг/м</a:t>
            </a:r>
            <a:r>
              <a:rPr lang="ru-RU" altLang="ru-RU" sz="3200" baseline="12000" dirty="0">
                <a:latin typeface="+mn-lt"/>
              </a:rPr>
              <a:t>3</a:t>
            </a:r>
            <a:r>
              <a:rPr lang="ru-RU" altLang="ru-RU" sz="3200" dirty="0">
                <a:latin typeface="+mn-lt"/>
              </a:rPr>
              <a:t> (код  328), поэтому нормировать сажу  по «взвешенным веществам» ( код 2902)  с ПДК м.р. равным 0,5мг/м</a:t>
            </a:r>
            <a:r>
              <a:rPr lang="ru-RU" altLang="ru-RU" sz="3200" baseline="12000" dirty="0">
                <a:latin typeface="+mn-lt"/>
              </a:rPr>
              <a:t>3</a:t>
            </a:r>
            <a:r>
              <a:rPr lang="ru-RU" altLang="ru-RU" sz="3200" dirty="0">
                <a:latin typeface="+mn-lt"/>
              </a:rPr>
              <a:t> нельзя.</a:t>
            </a:r>
          </a:p>
          <a:p>
            <a:pPr algn="just">
              <a:defRPr/>
            </a:pPr>
            <a:endParaRPr lang="ru-RU" altLang="ru-RU" sz="3200" dirty="0">
              <a:latin typeface="+mn-lt"/>
            </a:endParaRPr>
          </a:p>
          <a:p>
            <a:pPr algn="just">
              <a:defRPr/>
            </a:pPr>
            <a:r>
              <a:rPr lang="ru-RU" altLang="ru-RU" sz="3200" dirty="0">
                <a:latin typeface="+mn-lt"/>
              </a:rPr>
              <a:t>     В связи с планируемой корректировкой Перечня можно предложить:</a:t>
            </a:r>
          </a:p>
          <a:p>
            <a:pPr algn="just">
              <a:defRPr/>
            </a:pPr>
            <a:r>
              <a:rPr lang="ru-RU" altLang="ru-RU" sz="3200" dirty="0">
                <a:latin typeface="+mn-lt"/>
              </a:rPr>
              <a:t>- исходя из 2-го абзаца ст. </a:t>
            </a:r>
            <a:r>
              <a:rPr lang="ru-RU" altLang="ru-RU" sz="3200" b="1" dirty="0">
                <a:latin typeface="+mn-lt"/>
              </a:rPr>
              <a:t>4.1 ФЗ «Об охране окружающей среды», </a:t>
            </a:r>
            <a:r>
              <a:rPr lang="ru-RU" altLang="ru-RU" sz="3200" dirty="0">
                <a:latin typeface="+mn-lt"/>
              </a:rPr>
              <a:t>касающегося «учету уровня токсичности, канцерогенных и (или) мутагенных свойств химических и иных веществ, в том числе имеющих тенденцию к накоплению в окружающей среде, а также их преобразованию в окружающей среде в соединения, обладающие большей токсичностью»  целесообразно включить все ЗВ 1 и 2 классов опасности, т.к. каждому из этих ЗВ присущи одно или несколько свойств, приведенных выше;</a:t>
            </a:r>
          </a:p>
          <a:p>
            <a:pPr algn="just">
              <a:defRPr/>
            </a:pPr>
            <a:endParaRPr lang="ru-RU" altLang="ru-RU" sz="2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6C17F73-E5AB-4E1B-8B7F-6B3A82539625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8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5603" name="Прямоугольник 2"/>
          <p:cNvSpPr>
            <a:spLocks noChangeArrowheads="1"/>
          </p:cNvSpPr>
          <p:nvPr/>
        </p:nvSpPr>
        <p:spPr bwMode="auto">
          <a:xfrm>
            <a:off x="714375" y="1071563"/>
            <a:ext cx="8143875" cy="478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3600" dirty="0">
                <a:latin typeface="+mn-lt"/>
              </a:rPr>
              <a:t>   - </a:t>
            </a:r>
            <a:r>
              <a:rPr lang="ru-RU" altLang="ru-RU" sz="4400" dirty="0">
                <a:latin typeface="+mn-lt"/>
              </a:rPr>
              <a:t>дополнить данный Перечень загрязняющими веществами, характерными для многих производств (</a:t>
            </a:r>
            <a:r>
              <a:rPr lang="ru-RU" altLang="ru-RU" sz="4400" b="1" dirty="0">
                <a:latin typeface="+mn-lt"/>
              </a:rPr>
              <a:t>углерод (сажа), пыль абразивная, пыль металлическая, пыль древесная, компоненты пыли металлургических производств, пыль зерновая, хлопковая и др.) и высокотоксичными веществами (пыль асбестосодержащая, </a:t>
            </a:r>
            <a:r>
              <a:rPr lang="ru-RU" altLang="ru-RU" sz="4400" b="1" dirty="0" err="1">
                <a:latin typeface="+mn-lt"/>
              </a:rPr>
              <a:t>гептил</a:t>
            </a:r>
            <a:r>
              <a:rPr lang="ru-RU" altLang="ru-RU" sz="4400" b="1" dirty="0">
                <a:latin typeface="+mn-lt"/>
              </a:rPr>
              <a:t>,  </a:t>
            </a:r>
            <a:r>
              <a:rPr lang="ru-RU" altLang="ru-RU" sz="4400" b="1" dirty="0" err="1">
                <a:latin typeface="+mn-lt"/>
              </a:rPr>
              <a:t>ацетонитрил</a:t>
            </a:r>
            <a:r>
              <a:rPr lang="ru-RU" altLang="ru-RU" sz="4400" b="1" dirty="0">
                <a:latin typeface="+mn-lt"/>
              </a:rPr>
              <a:t>,  соединения цинка  и др</a:t>
            </a:r>
            <a:r>
              <a:rPr lang="ru-RU" altLang="ru-RU" sz="4400" dirty="0">
                <a:latin typeface="+mn-lt"/>
              </a:rPr>
              <a:t>.);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43F5696-595D-4378-BA05-3386A223E119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9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6627" name="Прямоугольник 2"/>
          <p:cNvSpPr>
            <a:spLocks noChangeArrowheads="1"/>
          </p:cNvSpPr>
          <p:nvPr/>
        </p:nvSpPr>
        <p:spPr bwMode="auto">
          <a:xfrm>
            <a:off x="571500" y="714375"/>
            <a:ext cx="8143875" cy="468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dirty="0"/>
              <a:t>    </a:t>
            </a:r>
            <a:r>
              <a:rPr lang="ru-RU" altLang="ru-RU" sz="2800" dirty="0">
                <a:latin typeface="+mn-lt"/>
              </a:rPr>
              <a:t>- разработать нормативные указания для территориальных органов </a:t>
            </a:r>
            <a:r>
              <a:rPr lang="ru-RU" altLang="ru-RU" sz="2800" dirty="0" err="1">
                <a:latin typeface="+mn-lt"/>
              </a:rPr>
              <a:t>Росприроднадзора</a:t>
            </a:r>
            <a:r>
              <a:rPr lang="ru-RU" altLang="ru-RU" sz="2800" dirty="0">
                <a:latin typeface="+mn-lt"/>
              </a:rPr>
              <a:t> о том, как надо действовать в следующих ситуациях:</a:t>
            </a:r>
          </a:p>
          <a:p>
            <a:pPr algn="just">
              <a:defRPr/>
            </a:pPr>
            <a:endParaRPr lang="ru-RU" altLang="ru-RU" sz="2800" dirty="0">
              <a:latin typeface="+mn-lt"/>
            </a:endParaRPr>
          </a:p>
          <a:p>
            <a:pPr algn="just">
              <a:buFont typeface="Wingdings" pitchFamily="2" charset="2"/>
              <a:buChar char="Ø"/>
              <a:defRPr/>
            </a:pPr>
            <a:r>
              <a:rPr lang="ru-RU" altLang="ru-RU" sz="2800" dirty="0">
                <a:latin typeface="+mn-lt"/>
              </a:rPr>
              <a:t>в рамках инвентаризации учтено ЗВ, которого нет в Перечне, однако, при проведении расчетов загрязнения атмосферы фиксируются повышенные уровни приземных концентраций, создаваемые выбросами этого вещества.</a:t>
            </a: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 Для таких ситуаций целесообразно в этих  указаниях предусмотреть права территориальных органов </a:t>
            </a:r>
            <a:r>
              <a:rPr lang="ru-RU" altLang="ru-RU" sz="2800" dirty="0" err="1">
                <a:latin typeface="+mn-lt"/>
              </a:rPr>
              <a:t>Росприроднадзора</a:t>
            </a:r>
            <a:r>
              <a:rPr lang="ru-RU" altLang="ru-RU" sz="2800" dirty="0">
                <a:latin typeface="+mn-lt"/>
              </a:rPr>
              <a:t> по нормированию выбросов этого ЗВ и проведению процедуры включения этого ЗВ в Федеральный Перечень;</a:t>
            </a:r>
          </a:p>
          <a:p>
            <a:pPr algn="just">
              <a:buFont typeface="Wingdings" pitchFamily="2" charset="2"/>
              <a:buChar char="Ø"/>
              <a:defRPr/>
            </a:pPr>
            <a:r>
              <a:rPr lang="ru-RU" altLang="ru-RU" sz="2800" dirty="0">
                <a:latin typeface="+mn-lt"/>
              </a:rPr>
              <a:t>целесообразно разрешить  территориальным органам </a:t>
            </a:r>
            <a:r>
              <a:rPr lang="ru-RU" altLang="ru-RU" sz="2800" dirty="0" err="1">
                <a:latin typeface="+mn-lt"/>
              </a:rPr>
              <a:t>Росприроднадзора</a:t>
            </a:r>
            <a:r>
              <a:rPr lang="ru-RU" altLang="ru-RU" sz="2800" dirty="0">
                <a:latin typeface="+mn-lt"/>
              </a:rPr>
              <a:t> формировать региональные Перечни исходя из специфики промышленных производств региона.</a:t>
            </a: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4454704-CE79-469E-AEB6-5686A9D87C3A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10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1267" name="Прямоугольник 2"/>
          <p:cNvSpPr>
            <a:spLocks noChangeArrowheads="1"/>
          </p:cNvSpPr>
          <p:nvPr/>
        </p:nvSpPr>
        <p:spPr bwMode="auto">
          <a:xfrm>
            <a:off x="1000125" y="1285875"/>
            <a:ext cx="7143750" cy="526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just"/>
            <a:r>
              <a:rPr lang="ru-RU" altLang="ru-RU" sz="3600"/>
              <a:t>      Предельно допустимые выбросы определяются для стационарного источника и (или) совокупности стационарных источников расчетным путем на основе нормативов качества атмосферного воздуха с учетом фонового уровня загрязнения атмосферного воздуха.  </a:t>
            </a:r>
          </a:p>
          <a:p>
            <a:pPr algn="just"/>
            <a:r>
              <a:rPr lang="ru-RU" altLang="ru-RU" sz="3600"/>
              <a:t>Однако, информация о фоне весьма ограничена. Это снижает обоснованность установления нормативов ПДВ (ВСВ).     Единственным реальным способом устранения этого недостатка является внедрение расчетного способа определения фона на основе </a:t>
            </a:r>
            <a:r>
              <a:rPr lang="ru-RU" altLang="ru-RU" sz="3600" b="1"/>
              <a:t>сводных расчетов</a:t>
            </a:r>
            <a:r>
              <a:rPr lang="ru-RU" altLang="ru-RU" sz="36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4ED3CBF-EEFB-4E75-B79F-3C3400929DA3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11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8675" name="Прямоугольник 2"/>
          <p:cNvSpPr>
            <a:spLocks noChangeArrowheads="1"/>
          </p:cNvSpPr>
          <p:nvPr/>
        </p:nvSpPr>
        <p:spPr bwMode="auto">
          <a:xfrm>
            <a:off x="857250" y="714375"/>
            <a:ext cx="7643813" cy="554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2800" dirty="0">
                <a:latin typeface="+mn-lt"/>
              </a:rPr>
              <a:t>     С введением в действие нового нормативного акта МРРВ взамен ОНД-86. появляется возможность расчета наряду с максимальными разовыми концентрациями и  концентраций загрязняющих веществ с длительным периодом осреднения. Метод нормирования выбросов, учитывающий значения среднегодовых концентраций загрязняющих веществ, будет применяется в отношении тех веществ, для которых установлены следующие критерии качества атмосферного воздуха:  максимальные разовые (</a:t>
            </a:r>
            <a:r>
              <a:rPr lang="ru-RU" altLang="ru-RU" sz="2800" dirty="0" err="1">
                <a:latin typeface="+mn-lt"/>
              </a:rPr>
              <a:t>ПДКм.р</a:t>
            </a:r>
            <a:r>
              <a:rPr lang="ru-RU" altLang="ru-RU" sz="2800" dirty="0">
                <a:latin typeface="+mn-lt"/>
              </a:rPr>
              <a:t>.) и среднесуточные (или среднегодовые)  (</a:t>
            </a:r>
            <a:r>
              <a:rPr lang="ru-RU" altLang="ru-RU" sz="2800" dirty="0" err="1">
                <a:latin typeface="+mn-lt"/>
              </a:rPr>
              <a:t>ПДКс.с</a:t>
            </a:r>
            <a:r>
              <a:rPr lang="ru-RU" altLang="ru-RU" sz="2800" dirty="0">
                <a:latin typeface="+mn-lt"/>
              </a:rPr>
              <a:t>., </a:t>
            </a:r>
            <a:r>
              <a:rPr lang="ru-RU" altLang="ru-RU" sz="2800" dirty="0" err="1">
                <a:latin typeface="+mn-lt"/>
              </a:rPr>
              <a:t>ПДКг</a:t>
            </a:r>
            <a:r>
              <a:rPr lang="ru-RU" altLang="ru-RU" sz="2800" dirty="0">
                <a:latin typeface="+mn-lt"/>
              </a:rPr>
              <a:t>) предельно допустимые концентрации; или  только среднесуточные (или среднегодовые) предельно допустимые концентрации. </a:t>
            </a: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Объекты энергетики выбрасывают  7 ЗВ, пять из которых имеют </a:t>
            </a:r>
            <a:r>
              <a:rPr lang="ru-RU" altLang="ru-RU" sz="2800" dirty="0" err="1">
                <a:solidFill>
                  <a:srgbClr val="000000"/>
                </a:solidFill>
                <a:latin typeface="+mn-lt"/>
              </a:rPr>
              <a:t>ПДКм.р</a:t>
            </a: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. и </a:t>
            </a:r>
            <a:r>
              <a:rPr lang="ru-RU" altLang="ru-RU" sz="2800" dirty="0" err="1">
                <a:solidFill>
                  <a:srgbClr val="000000"/>
                </a:solidFill>
                <a:latin typeface="+mn-lt"/>
              </a:rPr>
              <a:t>ПДКс.с</a:t>
            </a:r>
            <a:r>
              <a:rPr lang="ru-RU" altLang="ru-RU" sz="2800" dirty="0">
                <a:solidFill>
                  <a:srgbClr val="000000"/>
                </a:solidFill>
                <a:latin typeface="+mn-lt"/>
              </a:rPr>
              <a:t>. </a:t>
            </a:r>
            <a:endParaRPr lang="ru-RU" altLang="ru-RU" sz="2800" dirty="0">
              <a:latin typeface="+mn-lt"/>
            </a:endParaRPr>
          </a:p>
          <a:p>
            <a:pPr algn="just">
              <a:defRPr/>
            </a:pPr>
            <a:r>
              <a:rPr lang="ru-RU" altLang="ru-RU" sz="2800" dirty="0">
                <a:latin typeface="+mn-lt"/>
              </a:rPr>
              <a:t>      Однако эффективное внедрение нового МРРВ требует разработки методического документа, разъясняющего положения МРРВ по ряду аспектов (например, определение </a:t>
            </a:r>
            <a:r>
              <a:rPr lang="ru-RU" altLang="ru-RU" sz="2800" dirty="0" err="1">
                <a:latin typeface="+mn-lt"/>
              </a:rPr>
              <a:t>метеопараметров</a:t>
            </a:r>
            <a:r>
              <a:rPr lang="ru-RU" altLang="ru-RU" sz="2800" dirty="0">
                <a:latin typeface="+mn-lt"/>
              </a:rPr>
              <a:t> для расчета среднегодовых концентраций,  задание параметров  выбросов специфических источников, учет трансформации и т.д.)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68D6B78-AB4A-4C4E-8563-F24388023985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12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29699" name="Прямоугольник 2"/>
          <p:cNvSpPr>
            <a:spLocks noChangeArrowheads="1"/>
          </p:cNvSpPr>
          <p:nvPr/>
        </p:nvSpPr>
        <p:spPr bwMode="auto">
          <a:xfrm>
            <a:off x="857250" y="1285875"/>
            <a:ext cx="7572375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3600" dirty="0">
                <a:latin typeface="+mn-lt"/>
              </a:rPr>
              <a:t>     Одним из главных аспектов модернизации системы нормирования  в части, относящийся к  охране атмосферного воздуха,  должно стать внедрение наилучших доступных технологий (НДТ) на объектах </a:t>
            </a:r>
            <a:r>
              <a:rPr lang="en-US" altLang="ru-RU" sz="3600" dirty="0">
                <a:latin typeface="+mn-lt"/>
              </a:rPr>
              <a:t>I</a:t>
            </a:r>
            <a:r>
              <a:rPr lang="ru-RU" altLang="ru-RU" sz="3600" dirty="0">
                <a:latin typeface="+mn-lt"/>
              </a:rPr>
              <a:t> категории, т.е. объектах, отнесенных к объектам значительного воздействия на окружающую природную среду. Для таких объектов наряду с устанавливаемыми в обычном порядке нормативами ПДВ и ВСВ (ВРВ) будут устанавливаться дополнительные нормативы – технологические нормативы выбросов (ТНВ)</a:t>
            </a:r>
            <a:r>
              <a:rPr lang="ru-RU" altLang="ru-RU" sz="3600" baseline="0" dirty="0">
                <a:latin typeface="+mn-lt"/>
              </a:rPr>
              <a:t> </a:t>
            </a:r>
            <a:r>
              <a:rPr lang="ru-RU" altLang="ru-RU" sz="3600" dirty="0">
                <a:latin typeface="+mn-lt"/>
              </a:rPr>
              <a:t>с учетом </a:t>
            </a:r>
            <a:r>
              <a:rPr lang="ru-RU" altLang="ru-RU" sz="3600" b="1" dirty="0">
                <a:latin typeface="+mn-lt"/>
              </a:rPr>
              <a:t>технологических показателей (ТП).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EE04A7A-8BE9-4A3F-A574-8A5DC4AFD133}" type="slidenum">
              <a:rPr lang="ru-RU" altLang="ru-RU" smtClean="0"/>
              <a:pPr/>
              <a:t>13</a:t>
            </a:fld>
            <a:endParaRPr lang="ru-RU" altLang="ru-RU" smtClean="0"/>
          </a:p>
        </p:txBody>
      </p:sp>
      <p:sp>
        <p:nvSpPr>
          <p:cNvPr id="30723" name="Прямоугольник 2"/>
          <p:cNvSpPr>
            <a:spLocks noChangeArrowheads="1"/>
          </p:cNvSpPr>
          <p:nvPr/>
        </p:nvSpPr>
        <p:spPr bwMode="auto">
          <a:xfrm>
            <a:off x="571500" y="785813"/>
            <a:ext cx="80010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4000" dirty="0">
                <a:latin typeface="+mn-lt"/>
              </a:rPr>
              <a:t> Совокупность этих ТП для источников конкретного технологического процесса (или оборудования), соответствующая аналогичным ТП внедряемой или внедренной НДТ, и будет характеризовать ТНВ этого технологического процесса (или оборудования). Если внедряемая НДТ включает несколько технологических процессов (или оборудования), то их совокупность при достижении аналогичных ТП внедряемой или внедренной НДТ и будет характеризовать ТНВ данной НДТ в целом.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61E9413-0257-4D06-947C-DC3EC7E5126A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14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1747" name="Прямоугольник 2"/>
          <p:cNvSpPr>
            <a:spLocks noChangeArrowheads="1"/>
          </p:cNvSpPr>
          <p:nvPr/>
        </p:nvSpPr>
        <p:spPr bwMode="auto">
          <a:xfrm>
            <a:off x="642938" y="1143000"/>
            <a:ext cx="8072437" cy="567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3200" dirty="0">
                <a:latin typeface="+mn-lt"/>
              </a:rPr>
              <a:t>Внедрение на предприятии ТНВ обуславливает необходимость организации и проведения контроля за соблюдением установленных ТНВ.  Поэтому контроль на соответствие ТП, реализованной на предприятии НДТ, установленным ТНВ для этой НДТ и будет основанием для принятия решения о соблюдении или не соблюдении установленного ТНВ конкретной технологии на предприятии. В отличие от планов по уменьшению выбросов в проектах нормативов ПДВ, которые, как известно, составлялись в случаях необходимости достижения нормативов ПДВ, проекты нормативов ПДВ для объектов 1 категории будут  включать работы по замене существующей технологии на НДТ или детальное обоснование того, что действующая технология соответствует НДТ, включенной в соответствующий информационно-технический справочник по НДТ, и срок ее замены на НДТ более высокого уровня пока не подошел.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264A863-7B82-4333-A532-C8B68AE68E32}" type="slidenum">
              <a:rPr lang="ru-RU" altLang="ru-RU" sz="900" smtClean="0">
                <a:solidFill>
                  <a:srgbClr val="898989"/>
                </a:solidFill>
                <a:latin typeface="Calibri" pitchFamily="34" charset="0"/>
              </a:rPr>
              <a:pPr/>
              <a:t>15</a:t>
            </a:fld>
            <a:endParaRPr lang="ru-RU" altLang="ru-RU" sz="900" smtClean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2771" name="Прямоугольник 2"/>
          <p:cNvSpPr>
            <a:spLocks noChangeArrowheads="1"/>
          </p:cNvSpPr>
          <p:nvPr/>
        </p:nvSpPr>
        <p:spPr bwMode="auto">
          <a:xfrm>
            <a:off x="785813" y="714375"/>
            <a:ext cx="7500937" cy="4894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altLang="ru-RU" sz="3600" dirty="0">
                <a:latin typeface="+mn-lt"/>
              </a:rPr>
              <a:t>На объектах 1 категории будет  происходить последовательная замена одних  технологий с определенной  периодичностью на более совершенные с экологической и экономической точек зрения на основе информационно-технических справочников по НДТ.</a:t>
            </a:r>
          </a:p>
          <a:p>
            <a:pPr algn="just">
              <a:defRPr/>
            </a:pPr>
            <a:r>
              <a:rPr lang="ru-RU" altLang="ru-RU" sz="3600" dirty="0">
                <a:latin typeface="+mn-lt"/>
              </a:rPr>
              <a:t>      Таким образом, можно считать, что ТНВ – это  характеристика технического уровня производства с учетом экологической возможности выбранной наилучшей доступной технологии,  а  ПДВ – это характеристика соответствия выбросов предприятия требованиям по охране атмосферного воздуха.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pPr>
              <a:defRPr/>
            </a:pPr>
            <a:r>
              <a:rPr lang="ru-RU" sz="3200" b="1" dirty="0" smtClean="0">
                <a:latin typeface="+mn-lt"/>
              </a:rPr>
              <a:t>Методы проведения инвентаризации</a:t>
            </a:r>
            <a:endParaRPr lang="ru-RU" sz="32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054600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ru-RU" sz="2800" dirty="0" smtClean="0"/>
              <a:t>В соответствии с п.2  </a:t>
            </a:r>
            <a:r>
              <a:rPr lang="ru-RU" sz="2800" b="1" dirty="0" smtClean="0"/>
              <a:t>ст. 22 ФЗ « Об охране атмосферного воздуха»  </a:t>
            </a:r>
            <a:r>
              <a:rPr lang="ru-RU" sz="2800" dirty="0" smtClean="0"/>
              <a:t>равные права при инвентаризации  теперь имеют инструментальные и расчетные методы. </a:t>
            </a:r>
          </a:p>
          <a:p>
            <a:pPr marL="0" indent="0" algn="just">
              <a:buFontTx/>
              <a:buNone/>
              <a:defRPr/>
            </a:pPr>
            <a:r>
              <a:rPr lang="ru-RU" sz="2800" dirty="0" smtClean="0"/>
              <a:t>        В связи с этим НИИ Атмосфера разработаны рекомендации по применению этих методов при инвентаризации с учетом значимости стационарных источников выбросов, их типа, степени воздействия на атмосферный воздух и наличия  методов их определения.</a:t>
            </a:r>
          </a:p>
          <a:p>
            <a:pPr>
              <a:defRPr/>
            </a:pPr>
            <a:endParaRPr lang="ru-RU" dirty="0"/>
          </a:p>
        </p:txBody>
      </p:sp>
      <p:sp>
        <p:nvSpPr>
          <p:cNvPr id="1741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7D1E11C-DB1D-45D7-956D-4C08CA4B32F1}" type="slidenum">
              <a:rPr lang="ru-RU" altLang="ru-RU" sz="1400" baseline="0" smtClean="0"/>
              <a:pPr/>
              <a:t>16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2550"/>
          </a:xfrm>
        </p:spPr>
        <p:txBody>
          <a:bodyPr/>
          <a:lstStyle/>
          <a:p>
            <a:endParaRPr lang="ru-RU" altLang="ru-RU" smtClean="0"/>
          </a:p>
        </p:txBody>
      </p:sp>
      <p:pic>
        <p:nvPicPr>
          <p:cNvPr id="1843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813" y="285750"/>
            <a:ext cx="7643812" cy="5762625"/>
          </a:xfrm>
          <a:noFill/>
        </p:spPr>
      </p:pic>
      <p:sp>
        <p:nvSpPr>
          <p:cNvPr id="1843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4380F34-C44E-48E1-BF37-EC8B4DF4BA93}" type="slidenum">
              <a:rPr lang="ru-RU" altLang="ru-RU" sz="1400" baseline="0" smtClean="0"/>
              <a:pPr/>
              <a:t>17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ru-RU" sz="1800" dirty="0" smtClean="0"/>
              <a:t>        </a:t>
            </a:r>
            <a:r>
              <a:rPr lang="ru-RU" sz="2000" b="1" dirty="0" smtClean="0"/>
              <a:t>Производственный экологический контроль.</a:t>
            </a:r>
          </a:p>
          <a:p>
            <a:pPr marL="0" indent="0">
              <a:buFontTx/>
              <a:buNone/>
              <a:defRPr/>
            </a:pPr>
            <a:endParaRPr lang="ru-RU" sz="2000" i="1" u="sng" dirty="0" smtClean="0"/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    1. Контроль за соблюдением совокупности ТП действующей НДТ (с заданной периодичностью).</a:t>
            </a:r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    2. Введение в действие нового нормативного акта МВВР взамен ОНД-86 позволит проводить расчет концентраций с длительным периодом осреднения.</a:t>
            </a:r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    Эти расчеты будут применяется в отношении тех ЗВ, для которых установлены следующие критерии качества атмосферного воздуха:</a:t>
            </a:r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	- только среднесуточные (или среднегодовые) предельно допустимые концентрации (</a:t>
            </a:r>
            <a:r>
              <a:rPr lang="ru-RU" sz="2000" dirty="0" err="1" smtClean="0"/>
              <a:t>ПДКс.с</a:t>
            </a:r>
            <a:r>
              <a:rPr lang="ru-RU" sz="2000" dirty="0" smtClean="0"/>
              <a:t>., </a:t>
            </a:r>
            <a:r>
              <a:rPr lang="ru-RU" sz="2000" dirty="0" err="1" smtClean="0"/>
              <a:t>ПДКг</a:t>
            </a:r>
            <a:r>
              <a:rPr lang="ru-RU" sz="2000" dirty="0" smtClean="0"/>
              <a:t>.)  ;</a:t>
            </a:r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	-  максимальные разовые (</a:t>
            </a:r>
            <a:r>
              <a:rPr lang="ru-RU" sz="2000" dirty="0" err="1" smtClean="0"/>
              <a:t>ПДКм.р</a:t>
            </a:r>
            <a:r>
              <a:rPr lang="ru-RU" sz="2000" dirty="0" smtClean="0"/>
              <a:t>.) и среднесуточные (или среднегодовые)  предельно допустимые концентрации.</a:t>
            </a:r>
          </a:p>
          <a:p>
            <a:pPr marL="0" indent="0">
              <a:buFontTx/>
              <a:buNone/>
              <a:defRPr/>
            </a:pPr>
            <a:r>
              <a:rPr lang="ru-RU" sz="2000" dirty="0" smtClean="0"/>
              <a:t>     Сфера контроля будет расширена не только за счет контроля за ТП, но и контроля за нормативами выбросов, </a:t>
            </a:r>
            <a:r>
              <a:rPr lang="ru-RU" sz="2000" dirty="0"/>
              <a:t>установленными по </a:t>
            </a:r>
            <a:r>
              <a:rPr lang="ru-RU" sz="2000" dirty="0" smtClean="0"/>
              <a:t>результатам расчета приземных концентраций с длительным периодом осреднения.</a:t>
            </a:r>
          </a:p>
          <a:p>
            <a:pPr>
              <a:defRPr/>
            </a:pPr>
            <a:endParaRPr lang="ru-RU" sz="2000" dirty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BEFD566-3BC4-4AAF-AE8B-5D9C366600FB}" type="slidenum">
              <a:rPr lang="ru-RU" altLang="ru-RU" sz="1400" baseline="0" smtClean="0"/>
              <a:pPr/>
              <a:t>18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AC65FF8-B49A-4455-BBF9-AD64DD206163}" type="slidenum">
              <a:rPr lang="ru-RU" altLang="ru-RU" sz="1400" baseline="0" smtClean="0"/>
              <a:pPr/>
              <a:t>19</a:t>
            </a:fld>
            <a:endParaRPr lang="ru-RU" altLang="ru-RU" sz="1400" baseline="0" smtClean="0"/>
          </a:p>
        </p:txBody>
      </p:sp>
      <p:sp>
        <p:nvSpPr>
          <p:cNvPr id="36867" name="Прямоугольник 4"/>
          <p:cNvSpPr>
            <a:spLocks noChangeArrowheads="1"/>
          </p:cNvSpPr>
          <p:nvPr/>
        </p:nvSpPr>
        <p:spPr bwMode="auto">
          <a:xfrm>
            <a:off x="714375" y="404813"/>
            <a:ext cx="8177213" cy="591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sz="2800" b="1" dirty="0"/>
              <a:t>                            </a:t>
            </a:r>
            <a:r>
              <a:rPr lang="ru-RU" altLang="ru-RU" sz="2800" b="1" dirty="0">
                <a:latin typeface="+mn-lt"/>
              </a:rPr>
              <a:t>Автоматические средства  контроля.</a:t>
            </a:r>
          </a:p>
          <a:p>
            <a:pPr>
              <a:defRPr/>
            </a:pPr>
            <a:endParaRPr lang="ru-RU" altLang="ru-RU" sz="2800" dirty="0"/>
          </a:p>
          <a:p>
            <a:pPr algn="just">
              <a:defRPr/>
            </a:pPr>
            <a:r>
              <a:rPr lang="ru-RU" altLang="ru-RU" sz="3200" dirty="0"/>
              <a:t>    Требования к автоматическим средствам измерения и учета объема и массы выбросов вредных (загрязняющих) веществ в атмосферный воздух, концентраций вредных (загрязняющих) веществ в таких выбросах устанавливаются в соответствии с законодательством РФ в области обеспечения единства измерений». Эти требования определены в ФЗ от 26.06.2008 г « Об обеспечении единства измерений» ( в ред. ФЗ от 13.07.2015 г. № 233-ФЗ), нормативных документах Минприроды РФ ( в том  числе, Приказ Минприроды от 7 декабря 2012 г.), </a:t>
            </a:r>
            <a:r>
              <a:rPr lang="ru-RU" altLang="ru-RU" sz="3200" dirty="0" err="1"/>
              <a:t>Минпромторга</a:t>
            </a:r>
            <a:r>
              <a:rPr lang="ru-RU" altLang="ru-RU" sz="3200" dirty="0"/>
              <a:t> РФ и </a:t>
            </a:r>
            <a:r>
              <a:rPr lang="ru-RU" altLang="ru-RU" sz="3200" dirty="0" err="1"/>
              <a:t>Росстандарта</a:t>
            </a:r>
            <a:r>
              <a:rPr lang="ru-RU" altLang="ru-RU" sz="3200" dirty="0"/>
              <a:t>.</a:t>
            </a:r>
          </a:p>
          <a:p>
            <a:pPr algn="just">
              <a:defRPr/>
            </a:pPr>
            <a:r>
              <a:rPr lang="ru-RU" altLang="ru-RU" sz="3200" dirty="0"/>
              <a:t>     При организации контроля целесообразно будет определить приоритетность и необходимость контроля на конкретных стационарных источниках  производств, для которых будет предписана организация непрерывного контроля. Для этого можно рекомендовать проведение контроля: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Объект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534025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ru-RU" altLang="ru-RU" dirty="0" smtClean="0"/>
              <a:t>     </a:t>
            </a:r>
            <a:r>
              <a:rPr lang="ru-RU" altLang="ru-RU" sz="2000" dirty="0" smtClean="0"/>
              <a:t>1</a:t>
            </a:r>
            <a:r>
              <a:rPr lang="ru-RU" altLang="ru-RU" dirty="0" smtClean="0"/>
              <a:t>.	</a:t>
            </a:r>
            <a:r>
              <a:rPr lang="ru-RU" altLang="ru-RU" sz="2400" dirty="0" smtClean="0"/>
              <a:t>На организованных источниках, выбросы которых могут формировать повышенное загрязнение атмосферного воздуха в жилых кварталах (более 0,8 </a:t>
            </a:r>
            <a:r>
              <a:rPr lang="ru-RU" altLang="ru-RU" sz="2400" dirty="0" err="1" smtClean="0"/>
              <a:t>ПДКм.р</a:t>
            </a:r>
            <a:r>
              <a:rPr lang="ru-RU" altLang="ru-RU" sz="2400" dirty="0" smtClean="0"/>
              <a:t>.).</a:t>
            </a:r>
          </a:p>
          <a:p>
            <a:pPr marL="0" indent="0" algn="just">
              <a:buFontTx/>
              <a:buNone/>
              <a:defRPr/>
            </a:pPr>
            <a:r>
              <a:rPr lang="ru-RU" altLang="ru-RU" sz="2400" dirty="0" smtClean="0"/>
              <a:t>       </a:t>
            </a:r>
            <a:r>
              <a:rPr lang="ru-RU" altLang="ru-RU" sz="2000" dirty="0" smtClean="0"/>
              <a:t>2</a:t>
            </a:r>
            <a:r>
              <a:rPr lang="ru-RU" altLang="ru-RU" sz="2400" dirty="0" smtClean="0"/>
              <a:t>.	На организованных источниках, от которых в атмосферу поступают загрязняющие вещества, нормативы выбросов, для которых установлены по расчетам среднегодовых концентраций.</a:t>
            </a:r>
          </a:p>
          <a:p>
            <a:pPr marL="0" indent="0" algn="just">
              <a:buFontTx/>
              <a:buNone/>
              <a:defRPr/>
            </a:pPr>
            <a:r>
              <a:rPr lang="ru-RU" altLang="ru-RU" sz="2400" dirty="0" smtClean="0"/>
              <a:t>       </a:t>
            </a:r>
            <a:r>
              <a:rPr lang="ru-RU" altLang="ru-RU" sz="2000" dirty="0" smtClean="0"/>
              <a:t>3.	</a:t>
            </a:r>
            <a:r>
              <a:rPr lang="ru-RU" altLang="ru-RU" sz="2400" dirty="0" smtClean="0"/>
              <a:t>На организованных источниках  производств, расположенных на территориях с высокой частотой наступления неблагоприятных метеоусловий (НМУ).</a:t>
            </a:r>
          </a:p>
          <a:p>
            <a:pPr>
              <a:defRPr/>
            </a:pPr>
            <a:endParaRPr lang="ru-RU" altLang="ru-RU" sz="2400" dirty="0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B70A01D-0A93-48AF-93C4-5471DA36E07B}" type="slidenum">
              <a:rPr lang="ru-RU" altLang="ru-RU" sz="1400" baseline="0" smtClean="0"/>
              <a:pPr/>
              <a:t>20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ъект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marL="0" indent="0" algn="just">
              <a:buFontTx/>
              <a:buNone/>
            </a:pPr>
            <a:r>
              <a:rPr lang="ru-RU" altLang="ru-RU" sz="2400" smtClean="0"/>
              <a:t>      Для правильного понимания (трактовки) положений введенных в действие законодательных и нормативных актов уже действующих и планируемых к разработке и введению в действие, и их практического применения в воздухоохранной деятельности необходима обоснованная методическая база по охране атмосферного воздуха и, в первую очередь, по инвентаризации, нормированию и контролю выбросов загрязняющих веществ в атмосферный воздух.</a:t>
            </a:r>
          </a:p>
          <a:p>
            <a:pPr marL="0" indent="0" algn="just">
              <a:buFontTx/>
              <a:buNone/>
            </a:pPr>
            <a:r>
              <a:rPr lang="ru-RU" altLang="ru-RU" sz="2400" smtClean="0"/>
              <a:t>    В этой связи учитывая специфику объектов теплоэнергетики можно рекомендовать для теплоэнергетики разработать отраслевую методическую документацию по инвентаризации, нормированию и контролю выбросов, а также регулированию выбросов в периоды НМУ.</a:t>
            </a:r>
          </a:p>
          <a:p>
            <a:pPr marL="0" indent="0">
              <a:buFontTx/>
              <a:buNone/>
            </a:pPr>
            <a:endParaRPr lang="ru-RU" altLang="ru-RU" sz="2400" smtClean="0"/>
          </a:p>
          <a:p>
            <a:pPr marL="0" indent="0">
              <a:buFontTx/>
              <a:buNone/>
            </a:pPr>
            <a:r>
              <a:rPr lang="ru-RU" altLang="ru-RU" sz="2400" smtClean="0"/>
              <a:t>      </a:t>
            </a:r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A6A896F-F64B-489A-93E3-CD05DD4013F2}" type="slidenum">
              <a:rPr lang="ru-RU" altLang="ru-RU" sz="1400" baseline="0" smtClean="0"/>
              <a:pPr/>
              <a:t>21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 baseline="-25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 baseline="-25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 baseline="-25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aseline="-25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69CF9B7-6B36-47AE-9FEA-CD4184057945}" type="slidenum">
              <a:rPr lang="ru-RU" altLang="ru-RU" sz="1400" baseline="0" smtClean="0"/>
              <a:pPr/>
              <a:t>22</a:t>
            </a:fld>
            <a:endParaRPr lang="ru-RU" altLang="ru-RU" sz="1400" baseline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Моду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000" b="0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463416"/>
        </a:dk1>
        <a:lt1>
          <a:srgbClr val="FFFFFF"/>
        </a:lt1>
        <a:dk2>
          <a:srgbClr val="B9B9FF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D9D9FF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9595</TotalTime>
  <Words>1816</Words>
  <Application>Microsoft Office PowerPoint</Application>
  <PresentationFormat>Экран (4:3)</PresentationFormat>
  <Paragraphs>84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Times New Roman</vt:lpstr>
      <vt:lpstr>Calibri</vt:lpstr>
      <vt:lpstr>Calibri Light</vt:lpstr>
      <vt:lpstr>Wingdings</vt:lpstr>
      <vt:lpstr>Оформление по умолчанию</vt:lpstr>
      <vt:lpstr>Презентация PowerPoint</vt:lpstr>
      <vt:lpstr>Презентация PowerPoint</vt:lpstr>
      <vt:lpstr> Учет загрязняющих веществ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Методы проведения инвентаризации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НИИ Атмосфера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Основные направления совершенствования  воздухоохранной деятельности  в Российской Федерации</dc:title>
  <dc:creator>Татьяна Калинкина</dc:creator>
  <cp:lastModifiedBy>Burenin</cp:lastModifiedBy>
  <cp:revision>659</cp:revision>
  <cp:lastPrinted>2017-03-09T07:13:38Z</cp:lastPrinted>
  <dcterms:created xsi:type="dcterms:W3CDTF">2007-01-22T10:37:53Z</dcterms:created>
  <dcterms:modified xsi:type="dcterms:W3CDTF">2017-10-17T07:11:05Z</dcterms:modified>
</cp:coreProperties>
</file>